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409" r:id="rId2"/>
    <p:sldId id="450" r:id="rId3"/>
    <p:sldId id="464" r:id="rId4"/>
    <p:sldId id="391" r:id="rId5"/>
    <p:sldId id="390" r:id="rId6"/>
    <p:sldId id="459" r:id="rId7"/>
    <p:sldId id="422" r:id="rId8"/>
    <p:sldId id="476" r:id="rId9"/>
    <p:sldId id="472" r:id="rId10"/>
    <p:sldId id="421" r:id="rId11"/>
    <p:sldId id="424" r:id="rId12"/>
    <p:sldId id="399" r:id="rId13"/>
    <p:sldId id="460" r:id="rId14"/>
    <p:sldId id="461" r:id="rId15"/>
    <p:sldId id="462" r:id="rId16"/>
    <p:sldId id="354" r:id="rId17"/>
    <p:sldId id="457" r:id="rId18"/>
    <p:sldId id="482" r:id="rId19"/>
    <p:sldId id="369" r:id="rId20"/>
    <p:sldId id="451" r:id="rId21"/>
    <p:sldId id="269" r:id="rId22"/>
    <p:sldId id="372" r:id="rId23"/>
    <p:sldId id="336" r:id="rId24"/>
    <p:sldId id="453" r:id="rId25"/>
    <p:sldId id="467" r:id="rId26"/>
    <p:sldId id="468" r:id="rId27"/>
    <p:sldId id="394" r:id="rId28"/>
    <p:sldId id="395" r:id="rId29"/>
    <p:sldId id="463" r:id="rId30"/>
    <p:sldId id="455" r:id="rId31"/>
    <p:sldId id="456" r:id="rId32"/>
    <p:sldId id="345" r:id="rId33"/>
    <p:sldId id="477" r:id="rId34"/>
    <p:sldId id="478" r:id="rId35"/>
    <p:sldId id="479" r:id="rId36"/>
    <p:sldId id="480" r:id="rId37"/>
    <p:sldId id="481" r:id="rId38"/>
    <p:sldId id="474" r:id="rId39"/>
    <p:sldId id="469" r:id="rId40"/>
    <p:sldId id="429" r:id="rId41"/>
    <p:sldId id="376" r:id="rId42"/>
    <p:sldId id="475" r:id="rId43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86842" autoAdjust="0"/>
  </p:normalViewPr>
  <p:slideViewPr>
    <p:cSldViewPr>
      <p:cViewPr varScale="1">
        <p:scale>
          <a:sx n="109" d="100"/>
          <a:sy n="109" d="100"/>
        </p:scale>
        <p:origin x="3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8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22226-990B-4E33-9407-BD2291AAF8BC}" type="datetimeFigureOut">
              <a:rPr lang="nb-NO" smtClean="0"/>
              <a:pPr/>
              <a:t>17.08.2020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86CCB-0665-4A2F-B748-702720E4414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65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878A3-F629-4813-8441-94B83EFBB5DA}" type="datetimeFigureOut">
              <a:rPr lang="nb-NO" smtClean="0"/>
              <a:pPr/>
              <a:t>17.08.2020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12808-BE01-4F78-804F-2392CE8859A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51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2808-BE01-4F78-804F-2392CE8859AD}" type="slidenum">
              <a:rPr lang="nb-NO" smtClean="0"/>
              <a:pPr/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  <p:sp>
        <p:nvSpPr>
          <p:cNvPr id="4813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0B61D8F-A77B-4F8E-8B2F-0B67ADFF00C2}" type="slidenum">
              <a:rPr lang="nb-NO" altLang="nb-NO" smtClean="0"/>
              <a:pPr/>
              <a:t>10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4915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2DBCA2-DC85-4980-8E1E-7D74E5B4DCD6}" type="slidenum">
              <a:rPr lang="nb-NO" altLang="nb-NO" smtClean="0"/>
              <a:pPr/>
              <a:t>11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dirty="0"/>
          </a:p>
        </p:txBody>
      </p:sp>
      <p:sp>
        <p:nvSpPr>
          <p:cNvPr id="6042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BF3BBC-893A-42AB-ADDC-998EE75509F2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741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5120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3738028-10B7-495B-B601-DE310FA94E6A}" type="slidenum">
              <a:rPr lang="nb-NO" altLang="nb-NO" smtClean="0"/>
              <a:pPr/>
              <a:t>13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5120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FD18FCC-A55B-496B-BA7E-DD41779BB004}" type="slidenum">
              <a:rPr lang="nb-NO" altLang="nb-NO" smtClean="0"/>
              <a:pPr/>
              <a:t>14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539834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5222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6508641-B636-4804-8583-813A430BBF54}" type="slidenum">
              <a:rPr lang="nb-NO" altLang="nb-NO" smtClean="0"/>
              <a:pPr/>
              <a:t>15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67F21-E1CF-475C-A82C-08847739F33F}" type="slidenum">
              <a:rPr lang="nb-NO" smtClean="0"/>
              <a:pPr/>
              <a:t>16</a:t>
            </a:fld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893A5-83EB-49BD-8A5B-90D52AA5D7BD}" type="slidenum">
              <a:rPr lang="nb-NO" smtClean="0"/>
              <a:pPr/>
              <a:t>17</a:t>
            </a:fld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893A5-83EB-49BD-8A5B-90D52AA5D7BD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0491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246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E080AD-EFF9-4CBA-8973-517C6D1F7836}" type="slidenum">
              <a:rPr lang="nb-NO" smtClean="0"/>
              <a:pPr/>
              <a:t>19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dirty="0"/>
          </a:p>
        </p:txBody>
      </p:sp>
      <p:sp>
        <p:nvSpPr>
          <p:cNvPr id="4710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376B13-5AC5-41B6-BA2B-E1AA848DD2AF}" type="slidenum">
              <a:rPr lang="nb-NO" altLang="nb-NO" smtClean="0"/>
              <a:pPr/>
              <a:t>2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2808-BE01-4F78-804F-2392CE8859AD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8820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2808-BE01-4F78-804F-2392CE8859AD}" type="slidenum">
              <a:rPr lang="nb-NO" smtClean="0"/>
              <a:pPr/>
              <a:t>21</a:t>
            </a:fld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963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89FBBE-A6BD-4901-A206-51304493B323}" type="slidenum">
              <a:rPr lang="nb-NO" smtClean="0"/>
              <a:pPr/>
              <a:t>22</a:t>
            </a:fld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dirty="0"/>
          </a:p>
        </p:txBody>
      </p:sp>
      <p:sp>
        <p:nvSpPr>
          <p:cNvPr id="50179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08CC61-F29C-40FB-A2F6-C5D320479D0E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893A5-83EB-49BD-8A5B-90D52AA5D7BD}" type="slidenum">
              <a:rPr lang="nb-NO" smtClean="0"/>
              <a:pPr/>
              <a:t>24</a:t>
            </a:fld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2808-BE01-4F78-804F-2392CE8859AD}" type="slidenum">
              <a:rPr lang="nb-NO" smtClean="0"/>
              <a:pPr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8280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2808-BE01-4F78-804F-2392CE8859AD}" type="slidenum">
              <a:rPr lang="nb-NO" smtClean="0"/>
              <a:pPr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53952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2808-BE01-4F78-804F-2392CE8859AD}" type="slidenum">
              <a:rPr lang="nb-NO" smtClean="0"/>
              <a:pPr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22127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2808-BE01-4F78-804F-2392CE8859AD}" type="slidenum">
              <a:rPr lang="nb-NO" smtClean="0"/>
              <a:pPr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9667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5F75F-0E2D-48B6-97B4-DA740F2EB8B0}" type="slidenum">
              <a:rPr lang="nb-NO" smtClean="0"/>
              <a:pPr/>
              <a:t>29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dirty="0"/>
          </a:p>
        </p:txBody>
      </p:sp>
      <p:sp>
        <p:nvSpPr>
          <p:cNvPr id="4608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C37A99E-C023-4B22-82DA-DAA3519C0135}" type="slidenum">
              <a:rPr lang="nb-NO" altLang="nb-NO" smtClean="0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nb-NO" altLang="nb-NO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531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3994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903267-DC22-450F-8EF2-F02022866DB3}" type="slidenum">
              <a:rPr lang="nb-NO" smtClean="0"/>
              <a:pPr/>
              <a:t>30</a:t>
            </a:fld>
            <a:endParaRPr 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5F75F-0E2D-48B6-97B4-DA740F2EB8B0}" type="slidenum">
              <a:rPr lang="nb-NO" smtClean="0"/>
              <a:pPr/>
              <a:t>31</a:t>
            </a:fld>
            <a:endParaRPr 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2808-BE01-4F78-804F-2392CE8859AD}" type="slidenum">
              <a:rPr lang="nb-NO" smtClean="0"/>
              <a:pPr/>
              <a:t>32</a:t>
            </a:fld>
            <a:endParaRPr lang="nb-N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5837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C1CD8D5-2880-4E7E-82B9-D899C18BC3A3}" type="slidenum">
              <a:rPr lang="nb-NO" altLang="nb-NO" smtClean="0">
                <a:latin typeface="Arial" charset="0"/>
              </a:rPr>
              <a:pPr>
                <a:spcBef>
                  <a:spcPct val="0"/>
                </a:spcBef>
              </a:pPr>
              <a:t>33</a:t>
            </a:fld>
            <a:endParaRPr lang="nb-NO" altLang="nb-NO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452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A138-222D-49A5-8FC8-31103F86ECF0}" type="slidenum">
              <a:rPr lang="nb-NO" smtClean="0"/>
              <a:pPr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78726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2808-BE01-4F78-804F-2392CE8859AD}" type="slidenum">
              <a:rPr lang="nb-NO" smtClean="0"/>
              <a:pPr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32959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A138-222D-49A5-8FC8-31103F86ECF0}" type="slidenum">
              <a:rPr lang="nb-NO" smtClean="0"/>
              <a:pPr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86213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9318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724A8F-3550-46F8-9D2F-10B05CC741AD}" type="slidenum">
              <a:rPr lang="nb-NO" smtClean="0"/>
              <a:pPr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72777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893A5-83EB-49BD-8A5B-90D52AA5D7BD}" type="slidenum">
              <a:rPr lang="nb-NO" smtClean="0"/>
              <a:pPr/>
              <a:t>38</a:t>
            </a:fld>
            <a:endParaRPr lang="nb-NO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2808-BE01-4F78-804F-2392CE8859AD}" type="slidenum">
              <a:rPr lang="nb-NO" smtClean="0"/>
              <a:pPr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61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2808-BE01-4F78-804F-2392CE8859AD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55835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7373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01E6C4E-CC8C-4131-9135-E51E5632ABD2}" type="slidenum">
              <a:rPr lang="nb-NO" altLang="nb-NO" smtClean="0"/>
              <a:pPr/>
              <a:t>40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2808-BE01-4F78-804F-2392CE8859AD}" type="slidenum">
              <a:rPr lang="nb-NO" smtClean="0"/>
              <a:pPr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9135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2808-BE01-4F78-804F-2392CE8859AD}" type="slidenum">
              <a:rPr lang="nb-NO" smtClean="0"/>
              <a:pPr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123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9FC16-84E3-421C-AA43-2E76FB32C92A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5325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76A737F-1FAA-4DDC-A237-B85BB72C39F4}" type="slidenum">
              <a:rPr lang="nb-NO" altLang="nb-NO" smtClean="0"/>
              <a:pPr/>
              <a:t>6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dirty="0"/>
          </a:p>
        </p:txBody>
      </p:sp>
      <p:sp>
        <p:nvSpPr>
          <p:cNvPr id="5120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FD18FCC-A55B-496B-BA7E-DD41779BB004}" type="slidenum">
              <a:rPr lang="nb-NO" altLang="nb-NO" smtClean="0"/>
              <a:pPr/>
              <a:t>7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30353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5120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FD18FCC-A55B-496B-BA7E-DD41779BB004}" type="slidenum">
              <a:rPr lang="nb-NO" altLang="nb-NO" smtClean="0"/>
              <a:pPr/>
              <a:t>8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539834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2808-BE01-4F78-804F-2392CE8859AD}" type="slidenum">
              <a:rPr lang="nb-NO" smtClean="0"/>
              <a:pPr/>
              <a:t>9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17" name="Undertit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/>
              <a:t>Klikk for å redigere undertittelstil i malen</a:t>
            </a:r>
            <a:endParaRPr kumimoji="0" lang="en-US"/>
          </a:p>
        </p:txBody>
      </p:sp>
      <p:sp>
        <p:nvSpPr>
          <p:cNvPr id="30" name="Plassholder for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431D-C911-4487-A51E-2794B82B5F77}" type="datetime1">
              <a:rPr lang="nb-NO" smtClean="0"/>
              <a:pPr/>
              <a:t>17.08.2020</a:t>
            </a:fld>
            <a:endParaRPr lang="nb-NO"/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27" name="Plassholder for lysbilde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1952-B069-49DA-B5BF-C4FF11B1DF69}" type="datetime1">
              <a:rPr lang="nb-NO" smtClean="0"/>
              <a:pPr/>
              <a:t>17.08.2020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C8E8-8B95-49EF-8B69-6C43A5F2AB41}" type="datetime1">
              <a:rPr lang="nb-NO" smtClean="0"/>
              <a:pPr/>
              <a:t>17.08.2020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B4D4-AC10-4FF6-A238-937B75DF504D}" type="datetime1">
              <a:rPr lang="nb-NO" smtClean="0"/>
              <a:pPr/>
              <a:t>17.08.2020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4BD4B-33C1-464D-9B17-53557919B1F1}" type="datetime1">
              <a:rPr lang="nb-NO" smtClean="0"/>
              <a:pPr/>
              <a:t>17.08.2020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2979-184D-488E-82E1-B41AFA21042A}" type="datetime1">
              <a:rPr lang="nb-NO" smtClean="0"/>
              <a:pPr/>
              <a:t>17.08.2020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E6BD-FEB2-4ED2-98DC-AFA9DD71DA33}" type="datetime1">
              <a:rPr lang="nb-NO" smtClean="0"/>
              <a:pPr/>
              <a:t>17.08.2020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96F4-AEBF-49EF-8E4E-8F03F13718ED}" type="datetime1">
              <a:rPr lang="nb-NO" smtClean="0"/>
              <a:pPr/>
              <a:t>17.08.2020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F28C-F6F3-49A4-8663-63D42ADE7BE7}" type="datetime1">
              <a:rPr lang="nb-NO" smtClean="0"/>
              <a:pPr/>
              <a:t>17.08.2020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133E-D02D-4F28-AD93-1CF3CA61CD40}" type="datetime1">
              <a:rPr lang="nb-NO" smtClean="0"/>
              <a:pPr/>
              <a:t>17.08.2020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nip og avrund ett hjørne i rektangel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vinklet trekan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0481-B8A5-42EC-B93B-F22B01FBFFD7}" type="datetime1">
              <a:rPr lang="nb-NO" smtClean="0"/>
              <a:pPr/>
              <a:t>17.08.2020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b-NO"/>
              <a:t>Klikk ikonet for å legge til et bilde</a:t>
            </a:r>
            <a:endParaRPr kumimoji="0" lang="en-US" dirty="0"/>
          </a:p>
        </p:txBody>
      </p:sp>
      <p:sp>
        <p:nvSpPr>
          <p:cNvPr id="10" name="Frihånds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ihånds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ånds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ihånds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lassholder for tit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0" name="Plassholder f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/>
              <a:t>Klikk for å redigere tekststiler i malen</a:t>
            </a:r>
          </a:p>
          <a:p>
            <a:pPr lvl="1" eaLnBrk="1" latinLnBrk="0" hangingPunct="1"/>
            <a:r>
              <a:rPr kumimoji="0" lang="nb-NO"/>
              <a:t>Andre nivå</a:t>
            </a:r>
          </a:p>
          <a:p>
            <a:pPr lvl="2" eaLnBrk="1" latinLnBrk="0" hangingPunct="1"/>
            <a:r>
              <a:rPr kumimoji="0" lang="nb-NO"/>
              <a:t>Tredje nivå</a:t>
            </a:r>
          </a:p>
          <a:p>
            <a:pPr lvl="3" eaLnBrk="1" latinLnBrk="0" hangingPunct="1"/>
            <a:r>
              <a:rPr kumimoji="0" lang="nb-NO"/>
              <a:t>Fjerde nivå</a:t>
            </a:r>
          </a:p>
          <a:p>
            <a:pPr lvl="4" eaLnBrk="1" latinLnBrk="0" hangingPunct="1"/>
            <a:r>
              <a:rPr kumimoji="0" lang="nb-NO"/>
              <a:t>Femte nivå</a:t>
            </a:r>
            <a:endParaRPr kumimoji="0" lang="en-US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52EFE1-9B27-482B-AA3A-429E3A785711}" type="datetime1">
              <a:rPr lang="nb-NO" smtClean="0"/>
              <a:pPr/>
              <a:t>17.08.2020</a:t>
            </a:fld>
            <a:endParaRPr lang="nb-NO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nb-NO"/>
              <a:t>Emilie C.  Kinge</a:t>
            </a:r>
          </a:p>
        </p:txBody>
      </p:sp>
      <p:sp>
        <p:nvSpPr>
          <p:cNvPr id="18" name="Plassholder for lysbilde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" name="Grup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ihånds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ihånds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5008" y="548680"/>
            <a:ext cx="8928992" cy="864096"/>
          </a:xfrm>
        </p:spPr>
        <p:txBody>
          <a:bodyPr>
            <a:noAutofit/>
          </a:bodyPr>
          <a:lstStyle/>
          <a:p>
            <a:pPr algn="l"/>
            <a:r>
              <a:rPr lang="nb-NO" sz="4400" dirty="0"/>
              <a:t>Barn/unge som utfordrer oss.</a:t>
            </a:r>
            <a:br>
              <a:rPr lang="nb-NO" sz="4400" dirty="0"/>
            </a:br>
            <a:r>
              <a:rPr lang="nb-NO" sz="4400" dirty="0"/>
              <a:t>Hvordan ruster vi barn for framtiden?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3731" y="1340768"/>
            <a:ext cx="9120269" cy="525658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nb-NO" sz="12800" dirty="0"/>
              <a:t>                           </a:t>
            </a:r>
          </a:p>
          <a:p>
            <a:pPr algn="ctr"/>
            <a:r>
              <a:rPr lang="nb-NO" sz="12800" dirty="0"/>
              <a:t>			  </a:t>
            </a:r>
            <a:r>
              <a:rPr lang="nb-NO" sz="14400" dirty="0"/>
              <a:t>For assistenter i skolene i   				              Brønnøy kommune</a:t>
            </a:r>
            <a:r>
              <a:rPr lang="nb-NO" sz="14400" dirty="0">
                <a:latin typeface="+mj-lt"/>
              </a:rPr>
              <a:t>				</a:t>
            </a:r>
          </a:p>
          <a:p>
            <a:pPr algn="ctr"/>
            <a:r>
              <a:rPr lang="nb-NO" sz="14400" dirty="0">
                <a:latin typeface="+mj-lt"/>
              </a:rPr>
              <a:t>                                           Torsdag 13.aug.2020</a:t>
            </a:r>
          </a:p>
          <a:p>
            <a:pPr algn="ctr"/>
            <a:r>
              <a:rPr lang="nb-NO" sz="14400" dirty="0">
                <a:latin typeface="+mj-lt"/>
              </a:rPr>
              <a:t>					</a:t>
            </a:r>
            <a:r>
              <a:rPr lang="nb-NO" sz="14400" dirty="0" err="1">
                <a:latin typeface="+mj-lt"/>
              </a:rPr>
              <a:t>Kl</a:t>
            </a:r>
            <a:r>
              <a:rPr lang="nb-NO" sz="14400">
                <a:latin typeface="+mj-lt"/>
              </a:rPr>
              <a:t> 08.15 – 11.15</a:t>
            </a:r>
            <a:endParaRPr lang="nb-NO" sz="14400" dirty="0">
              <a:latin typeface="+mj-lt"/>
            </a:endParaRPr>
          </a:p>
          <a:p>
            <a:pPr algn="ctr"/>
            <a:r>
              <a:rPr lang="nb-NO" sz="11200" dirty="0">
                <a:latin typeface="+mj-lt"/>
              </a:rPr>
              <a:t>				</a:t>
            </a:r>
          </a:p>
          <a:p>
            <a:pPr algn="ctr"/>
            <a:r>
              <a:rPr lang="nb-NO" sz="11200" dirty="0">
                <a:latin typeface="+mj-lt"/>
              </a:rPr>
              <a:t>					v/ Emilie Kinge</a:t>
            </a:r>
          </a:p>
          <a:p>
            <a:pPr algn="ctr"/>
            <a:r>
              <a:rPr lang="nb-NO" sz="11200" dirty="0">
                <a:latin typeface="+mj-lt"/>
              </a:rPr>
              <a:t>				         </a:t>
            </a:r>
            <a:r>
              <a:rPr lang="nb-NO" sz="11200" dirty="0" err="1">
                <a:latin typeface="+mj-lt"/>
              </a:rPr>
              <a:t>Tlf</a:t>
            </a:r>
            <a:r>
              <a:rPr lang="nb-NO" sz="11200" dirty="0">
                <a:latin typeface="+mj-lt"/>
              </a:rPr>
              <a:t> 92895413</a:t>
            </a:r>
          </a:p>
          <a:p>
            <a:pPr algn="ctr"/>
            <a:r>
              <a:rPr lang="nb-NO" sz="11200" dirty="0">
                <a:latin typeface="+mj-lt"/>
              </a:rPr>
              <a:t>				</a:t>
            </a:r>
            <a:r>
              <a:rPr lang="nb-NO" sz="8600" dirty="0">
                <a:latin typeface="+mj-lt"/>
              </a:rPr>
              <a:t>			         							   </a:t>
            </a:r>
            <a:r>
              <a:rPr lang="nb-NO" sz="8000" dirty="0">
                <a:latin typeface="+mj-lt"/>
              </a:rPr>
              <a:t>emilie_kinge@hotmail.com					www.emiliekinge.no</a:t>
            </a:r>
          </a:p>
          <a:p>
            <a:pPr algn="ctr"/>
            <a:r>
              <a:rPr lang="nb-NO" sz="3600" dirty="0">
                <a:latin typeface="+mj-lt"/>
              </a:rPr>
              <a:t>									</a:t>
            </a:r>
            <a:r>
              <a:rPr lang="nb-NO" sz="4000" dirty="0">
                <a:latin typeface="+mj-lt"/>
              </a:rPr>
              <a:t>’</a:t>
            </a:r>
            <a:br>
              <a:rPr lang="nb-NO" sz="4000" dirty="0">
                <a:latin typeface="+mj-lt"/>
              </a:rPr>
            </a:br>
            <a:r>
              <a:rPr lang="nb-NO" sz="4000" dirty="0">
                <a:latin typeface="+mj-lt"/>
              </a:rPr>
              <a:t>								</a:t>
            </a:r>
          </a:p>
          <a:p>
            <a:pPr algn="ctr"/>
            <a:r>
              <a:rPr lang="nb-NO" sz="4000" dirty="0">
                <a:latin typeface="+mj-lt"/>
              </a:rPr>
              <a:t>										</a:t>
            </a:r>
          </a:p>
          <a:p>
            <a:pPr algn="ctr"/>
            <a:endParaRPr lang="nb-NO" sz="4000" dirty="0">
              <a:latin typeface="+mj-lt"/>
            </a:endParaRPr>
          </a:p>
          <a:p>
            <a:pPr algn="ctr"/>
            <a:endParaRPr lang="nb-NO" sz="4000" dirty="0">
              <a:latin typeface="+mj-lt"/>
            </a:endParaRPr>
          </a:p>
          <a:p>
            <a:pPr algn="ctr"/>
            <a:endParaRPr lang="nb-NO" sz="4000" dirty="0">
              <a:latin typeface="+mj-lt"/>
            </a:endParaRPr>
          </a:p>
          <a:p>
            <a:pPr algn="ctr"/>
            <a:r>
              <a:rPr lang="nb-NO" sz="4000" dirty="0">
                <a:latin typeface="+mj-lt"/>
              </a:rPr>
              <a:t>’.</a:t>
            </a:r>
            <a:r>
              <a:rPr lang="nb-NO" sz="4000" dirty="0" err="1">
                <a:latin typeface="+mj-lt"/>
              </a:rPr>
              <a:t>emiliekinge.no.em</a:t>
            </a:r>
            <a:endParaRPr lang="nb-NO" sz="4000" dirty="0">
              <a:latin typeface="+mj-lt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A5CC-18DE-47DA-A8AE-9A82BDCB3E70}" type="datetime1">
              <a:rPr lang="nb-NO" smtClean="0"/>
              <a:pPr/>
              <a:t>17.08.2020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>
          <a:xfrm>
            <a:off x="1291208" y="6383627"/>
            <a:ext cx="3352800" cy="365125"/>
          </a:xfrm>
        </p:spPr>
        <p:txBody>
          <a:bodyPr/>
          <a:lstStyle/>
          <a:p>
            <a:r>
              <a:rPr lang="nb-NO" dirty="0"/>
              <a:t>Emilie C.  </a:t>
            </a:r>
            <a:r>
              <a:rPr lang="nb-NO" dirty="0" err="1"/>
              <a:t>Kinge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1</a:t>
            </a:fld>
            <a:endParaRPr lang="nb-NO"/>
          </a:p>
        </p:txBody>
      </p:sp>
      <p:pic>
        <p:nvPicPr>
          <p:cNvPr id="9" name="Picture 2" descr="http://t1.gstatic.com/images?q=tbn:ANd9GcSoPzARNxd-LFT_B1pWjt7zuoI2HP3Cb0vJLEHjhWrAlb1-ul8oNnIv4L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2681808" cy="365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683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863600"/>
          </a:xfrm>
        </p:spPr>
        <p:txBody>
          <a:bodyPr/>
          <a:lstStyle/>
          <a:p>
            <a:pPr algn="l"/>
            <a:r>
              <a:rPr lang="nb-NO" altLang="nb-NO"/>
              <a:t>Selvutvikling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750" y="2349500"/>
            <a:ext cx="8229600" cy="40322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nb-NO" sz="3600" dirty="0"/>
          </a:p>
          <a:p>
            <a:pPr>
              <a:defRPr/>
            </a:pPr>
            <a:r>
              <a:rPr lang="nb-NO" sz="3600" dirty="0"/>
              <a:t>For å forstå andre, og det som skjer i samspillet med andre, må en forstå seg selv.</a:t>
            </a:r>
          </a:p>
          <a:p>
            <a:pPr>
              <a:defRPr/>
            </a:pPr>
            <a:r>
              <a:rPr lang="nb-NO" sz="3600" dirty="0"/>
              <a:t>Å forstå seg selv, er avgjørende for hvordan en tenker om seg selv. Eget selvbilde</a:t>
            </a:r>
          </a:p>
        </p:txBody>
      </p:sp>
      <p:sp>
        <p:nvSpPr>
          <p:cNvPr id="9220" name="Plassholder for lysbildenummer 5"/>
          <p:cNvSpPr>
            <a:spLocks noGrp="1"/>
          </p:cNvSpPr>
          <p:nvPr>
            <p:ph type="sldNum" sz="quarter" idx="10"/>
          </p:nvPr>
        </p:nvSpPr>
        <p:spPr>
          <a:xfrm>
            <a:off x="7924800" y="6092825"/>
            <a:ext cx="762000" cy="6286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221E89-39AC-4901-AD00-0AFF2248154D}" type="slidenum">
              <a:rPr lang="nb-NO" altLang="nb-NO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nb-NO" altLang="nb-NO" sz="1400"/>
          </a:p>
        </p:txBody>
      </p:sp>
      <p:sp>
        <p:nvSpPr>
          <p:cNvPr id="9221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6227763" y="6265863"/>
            <a:ext cx="15843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7E6077A-7AEF-4C03-9377-2EE8B8260045}" type="datetime1">
              <a:rPr lang="nb-NO" altLang="nb-NO" sz="1400"/>
              <a:pPr algn="r">
                <a:spcBef>
                  <a:spcPct val="0"/>
                </a:spcBef>
                <a:buFontTx/>
                <a:buNone/>
              </a:pPr>
              <a:t>17.08.2020</a:t>
            </a:fld>
            <a:endParaRPr lang="nb-NO" altLang="nb-NO" sz="1400"/>
          </a:p>
        </p:txBody>
      </p:sp>
      <p:sp>
        <p:nvSpPr>
          <p:cNvPr id="9222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2987675" y="6237288"/>
            <a:ext cx="4537075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Emilie C.  Kinge</a:t>
            </a:r>
          </a:p>
        </p:txBody>
      </p:sp>
      <p:pic>
        <p:nvPicPr>
          <p:cNvPr id="9223" name="Picture 2" descr="C:\Users\Bruker\Pictures\IMG_22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r="27779"/>
          <a:stretch>
            <a:fillRect/>
          </a:stretch>
        </p:blipFill>
        <p:spPr bwMode="auto">
          <a:xfrm>
            <a:off x="5832475" y="6350"/>
            <a:ext cx="23749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746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388" y="0"/>
            <a:ext cx="8507412" cy="9080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sz="5400" dirty="0"/>
              <a:t>Om følelsesbevissthet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nb-NO" sz="4400" dirty="0"/>
          </a:p>
          <a:p>
            <a:pPr>
              <a:defRPr/>
            </a:pPr>
            <a:endParaRPr lang="nb-NO" sz="5200" dirty="0"/>
          </a:p>
          <a:p>
            <a:pPr>
              <a:defRPr/>
            </a:pPr>
            <a:r>
              <a:rPr lang="nb-NO" sz="5200" dirty="0"/>
              <a:t>Om å lære barn/unge til å</a:t>
            </a:r>
          </a:p>
          <a:p>
            <a:pPr lvl="1">
              <a:defRPr/>
            </a:pPr>
            <a:r>
              <a:rPr lang="nb-NO" sz="4800" dirty="0"/>
              <a:t>kjenne </a:t>
            </a:r>
            <a:r>
              <a:rPr lang="nb-NO" sz="4800" i="1" dirty="0"/>
              <a:t>til</a:t>
            </a:r>
            <a:r>
              <a:rPr lang="nb-NO" sz="4800" dirty="0"/>
              <a:t> følelser</a:t>
            </a:r>
          </a:p>
          <a:p>
            <a:pPr lvl="1">
              <a:defRPr/>
            </a:pPr>
            <a:r>
              <a:rPr lang="nb-NO" sz="4800" dirty="0"/>
              <a:t>gjenkjenne/kjenne </a:t>
            </a:r>
            <a:r>
              <a:rPr lang="nb-NO" sz="4800" i="1" dirty="0"/>
              <a:t>på</a:t>
            </a:r>
            <a:r>
              <a:rPr lang="nb-NO" sz="4800" dirty="0"/>
              <a:t> følelser</a:t>
            </a:r>
          </a:p>
          <a:p>
            <a:pPr lvl="1">
              <a:defRPr/>
            </a:pPr>
            <a:r>
              <a:rPr lang="nb-NO" sz="4800" dirty="0"/>
              <a:t>snakke </a:t>
            </a:r>
            <a:r>
              <a:rPr lang="nb-NO" sz="4800" i="1" dirty="0"/>
              <a:t>om</a:t>
            </a:r>
            <a:r>
              <a:rPr lang="nb-NO" sz="4800" dirty="0"/>
              <a:t> følelser</a:t>
            </a:r>
          </a:p>
          <a:p>
            <a:pPr lvl="3">
              <a:defRPr/>
            </a:pPr>
            <a:endParaRPr lang="nb-NO" dirty="0"/>
          </a:p>
        </p:txBody>
      </p:sp>
      <p:sp>
        <p:nvSpPr>
          <p:cNvPr id="10244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3C673EB-6102-4106-96AF-1261C1E8B3C7}" type="datetime1">
              <a:rPr lang="nb-NO" altLang="nb-NO" sz="1400"/>
              <a:pPr algn="r" eaLnBrk="1" hangingPunct="1">
                <a:spcBef>
                  <a:spcPct val="0"/>
                </a:spcBef>
                <a:buFontTx/>
                <a:buNone/>
              </a:pPr>
              <a:t>17.08.2020</a:t>
            </a:fld>
            <a:endParaRPr lang="nb-NO" altLang="nb-NO" sz="1400"/>
          </a:p>
        </p:txBody>
      </p:sp>
      <p:sp>
        <p:nvSpPr>
          <p:cNvPr id="10245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Emilie C.  Kinge</a:t>
            </a:r>
          </a:p>
        </p:txBody>
      </p:sp>
      <p:sp>
        <p:nvSpPr>
          <p:cNvPr id="10246" name="Plassholder for lysbildenummer 5"/>
          <p:cNvSpPr>
            <a:spLocks noGrp="1"/>
          </p:cNvSpPr>
          <p:nvPr>
            <p:ph type="sldNum" sz="quarter" idx="10"/>
          </p:nvPr>
        </p:nvSpPr>
        <p:spPr>
          <a:xfrm>
            <a:off x="7924800" y="6356350"/>
            <a:ext cx="7620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2C3641-8298-4746-936B-95BAAD6031A2}" type="slidenum">
              <a:rPr lang="nb-NO" altLang="nb-NO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nb-NO" altLang="nb-NO" sz="1400"/>
          </a:p>
        </p:txBody>
      </p:sp>
      <p:pic>
        <p:nvPicPr>
          <p:cNvPr id="9" name="Picture 2" descr="Barns Øyne, Øyne, Blue Eye, Følelser, Uttrykk, Små Ba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7658"/>
            <a:ext cx="3707904" cy="25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64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nb-NO" sz="4000" dirty="0"/>
              <a:t>Om «å SE» og om å oppleve seg sett og</a:t>
            </a:r>
            <a:br>
              <a:rPr lang="nb-NO" sz="4000" dirty="0"/>
            </a:br>
            <a:r>
              <a:rPr lang="nb-NO" sz="4000" dirty="0"/>
              <a:t>å HØRE seg forstått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nb-NO" sz="3500" dirty="0">
                <a:latin typeface="+mj-lt"/>
              </a:rPr>
              <a:t>Om å bli sett i sine behov</a:t>
            </a:r>
          </a:p>
          <a:p>
            <a:pPr marL="0" indent="0">
              <a:buFontTx/>
              <a:buNone/>
              <a:defRPr/>
            </a:pPr>
            <a:r>
              <a:rPr lang="nb-NO" sz="3500" dirty="0">
                <a:latin typeface="+mj-lt"/>
              </a:rPr>
              <a:t>Og sett i sine bekymringer, </a:t>
            </a:r>
          </a:p>
          <a:p>
            <a:pPr marL="0" indent="0">
              <a:buFontTx/>
              <a:buNone/>
              <a:defRPr/>
            </a:pPr>
            <a:r>
              <a:rPr lang="nb-NO" sz="3500" dirty="0">
                <a:latin typeface="+mj-lt"/>
              </a:rPr>
              <a:t>  vansker og følelsesmessige tilstand.</a:t>
            </a:r>
          </a:p>
          <a:p>
            <a:pPr marL="0" indent="0">
              <a:buFontTx/>
              <a:buNone/>
              <a:defRPr/>
            </a:pPr>
            <a:r>
              <a:rPr lang="nb-NO" sz="3500" dirty="0">
                <a:latin typeface="+mj-lt"/>
              </a:rPr>
              <a:t>Om å bli sett bakenfor handlinger og    væremåte</a:t>
            </a:r>
          </a:p>
          <a:p>
            <a:pPr marL="0" indent="0">
              <a:buFontTx/>
              <a:buNone/>
              <a:defRPr/>
            </a:pPr>
            <a:r>
              <a:rPr lang="nb-NO" sz="3500" dirty="0">
                <a:latin typeface="+mj-lt"/>
              </a:rPr>
              <a:t>Om å bli sett for sine intensjoner og for sin</a:t>
            </a:r>
          </a:p>
          <a:p>
            <a:pPr>
              <a:buFontTx/>
              <a:buNone/>
              <a:defRPr/>
            </a:pPr>
            <a:r>
              <a:rPr lang="nb-NO" sz="3500" dirty="0">
                <a:latin typeface="+mj-lt"/>
              </a:rPr>
              <a:t>	innsats, - ikke bare for sine handlinger og prestasjoner</a:t>
            </a:r>
            <a:endParaRPr lang="nb-NO" dirty="0">
              <a:latin typeface="+mj-lt"/>
            </a:endParaRPr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</p:txBody>
      </p:sp>
      <p:sp>
        <p:nvSpPr>
          <p:cNvPr id="12292" name="Plassholder for lysbildenummer 5"/>
          <p:cNvSpPr>
            <a:spLocks noGrp="1"/>
          </p:cNvSpPr>
          <p:nvPr>
            <p:ph type="sldNum" sz="quarter" idx="10"/>
          </p:nvPr>
        </p:nvSpPr>
        <p:spPr>
          <a:xfrm>
            <a:off x="7924800" y="6356350"/>
            <a:ext cx="762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A152FBB-9C0C-4285-93F1-D0E4865AC681}" type="slidenum">
              <a:rPr lang="nb-NO" smtClean="0"/>
              <a:pPr/>
              <a:t>12</a:t>
            </a:fld>
            <a:endParaRPr lang="nb-NO"/>
          </a:p>
        </p:txBody>
      </p:sp>
      <p:sp>
        <p:nvSpPr>
          <p:cNvPr id="12293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6011863" y="6245225"/>
            <a:ext cx="18002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73A33685-B093-4CE5-99C1-CE5D916A770A}" type="datetime1">
              <a:rPr lang="nb-NO" sz="1400"/>
              <a:pPr algn="r"/>
              <a:t>17.08.2020</a:t>
            </a:fld>
            <a:endParaRPr lang="nb-NO" sz="1400"/>
          </a:p>
        </p:txBody>
      </p:sp>
      <p:sp>
        <p:nvSpPr>
          <p:cNvPr id="12294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3419475" y="6237288"/>
            <a:ext cx="3313113" cy="2873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/>
              <a:t>Emilie C.  Kinge</a:t>
            </a:r>
          </a:p>
        </p:txBody>
      </p:sp>
      <p:pic>
        <p:nvPicPr>
          <p:cNvPr id="8" name="Picture 2" descr="C:\Users\Bruker\Pictures\DSC_027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73561"/>
            <a:ext cx="388843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0344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nb-NO" altLang="nb-NO" dirty="0"/>
              <a:t>To ulike oppmerksomhetsfokus: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17442" y="1340768"/>
            <a:ext cx="8229600" cy="4840287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nb-NO" sz="5700" dirty="0">
                <a:latin typeface="+mj-lt"/>
              </a:rPr>
              <a:t>Nivå 1: Det rasjonelle, saklige, logiske og fornuftige nivået</a:t>
            </a:r>
          </a:p>
          <a:p>
            <a:pPr>
              <a:defRPr/>
            </a:pPr>
            <a:endParaRPr lang="nb-NO" sz="5700" dirty="0">
              <a:latin typeface="+mj-lt"/>
            </a:endParaRPr>
          </a:p>
          <a:p>
            <a:pPr>
              <a:defRPr/>
            </a:pPr>
            <a:r>
              <a:rPr lang="nb-NO" sz="5700" dirty="0">
                <a:latin typeface="+mj-lt"/>
              </a:rPr>
              <a:t>Nivå 2: Det </a:t>
            </a:r>
          </a:p>
          <a:p>
            <a:pPr>
              <a:buFontTx/>
              <a:buNone/>
              <a:defRPr/>
            </a:pPr>
            <a:r>
              <a:rPr lang="nb-NO" sz="5700" dirty="0">
                <a:latin typeface="+mj-lt"/>
              </a:rPr>
              <a:t>	emosjonelle -, følelses- </a:t>
            </a:r>
          </a:p>
          <a:p>
            <a:pPr>
              <a:buFontTx/>
              <a:buNone/>
              <a:defRPr/>
            </a:pPr>
            <a:r>
              <a:rPr lang="nb-NO" sz="5700" dirty="0">
                <a:latin typeface="+mj-lt"/>
              </a:rPr>
              <a:t>	og opplevelsesnivået</a:t>
            </a:r>
          </a:p>
          <a:p>
            <a:endParaRPr lang="nb-NO" sz="4400" dirty="0"/>
          </a:p>
          <a:p>
            <a:pPr lvl="2"/>
            <a:endParaRPr lang="nb-NO" sz="3900" dirty="0"/>
          </a:p>
          <a:p>
            <a:pPr lvl="2"/>
            <a:endParaRPr lang="nb-NO" sz="3900" dirty="0"/>
          </a:p>
          <a:p>
            <a:pPr marL="667512" lvl="2" indent="0">
              <a:buNone/>
            </a:pPr>
            <a:r>
              <a:rPr lang="nb-NO" sz="3900" dirty="0"/>
              <a:t>               </a:t>
            </a:r>
            <a:r>
              <a:rPr lang="nb-NO" sz="5100" dirty="0"/>
              <a:t>Hvor har vi vår oppmerksomhet? </a:t>
            </a:r>
          </a:p>
          <a:p>
            <a:endParaRPr lang="nb-NO" sz="4400" dirty="0"/>
          </a:p>
          <a:p>
            <a:pPr>
              <a:buFontTx/>
              <a:buNone/>
              <a:defRPr/>
            </a:pPr>
            <a:endParaRPr lang="nb-NO" sz="4400" dirty="0">
              <a:latin typeface="+mj-lt"/>
            </a:endParaRPr>
          </a:p>
        </p:txBody>
      </p:sp>
      <p:sp>
        <p:nvSpPr>
          <p:cNvPr id="13316" name="Plassholder for bunntekst 6"/>
          <p:cNvSpPr>
            <a:spLocks noGrp="1"/>
          </p:cNvSpPr>
          <p:nvPr>
            <p:ph type="ftr" sz="quarter" idx="4294967295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Emilie C.  Kinge</a:t>
            </a:r>
          </a:p>
        </p:txBody>
      </p:sp>
      <p:sp>
        <p:nvSpPr>
          <p:cNvPr id="13317" name="Plassholder for dato 7"/>
          <p:cNvSpPr>
            <a:spLocks noGrp="1"/>
          </p:cNvSpPr>
          <p:nvPr>
            <p:ph type="dt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BFCD65D-F48E-4D24-8F92-8A008DF1A6AB}" type="datetime1">
              <a:rPr lang="nb-NO" altLang="nb-NO" sz="1400"/>
              <a:pPr algn="r" eaLnBrk="1" hangingPunct="1">
                <a:spcBef>
                  <a:spcPct val="0"/>
                </a:spcBef>
                <a:buFontTx/>
                <a:buNone/>
              </a:pPr>
              <a:t>17.08.2020</a:t>
            </a:fld>
            <a:endParaRPr lang="nb-NO" altLang="nb-NO" sz="1400"/>
          </a:p>
        </p:txBody>
      </p:sp>
      <p:sp>
        <p:nvSpPr>
          <p:cNvPr id="13318" name="Plassholder for lysbildenummer 9"/>
          <p:cNvSpPr>
            <a:spLocks noGrp="1"/>
          </p:cNvSpPr>
          <p:nvPr>
            <p:ph type="sldNum" sz="quarter" idx="10"/>
          </p:nvPr>
        </p:nvSpPr>
        <p:spPr>
          <a:xfrm>
            <a:off x="7924800" y="6356350"/>
            <a:ext cx="7620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4D36B0-E7B9-4FF7-B4AF-5E1CE5F955D4}" type="slidenum">
              <a:rPr lang="nb-NO" altLang="nb-NO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nb-NO" altLang="nb-NO" sz="1400"/>
          </a:p>
        </p:txBody>
      </p:sp>
      <p:pic>
        <p:nvPicPr>
          <p:cNvPr id="8" name="Picture 2" descr="http://www.ebooking.com/blog/no/wp-content/uploads/2012/03/vige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76872"/>
            <a:ext cx="37449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5016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>
          <a:xfrm>
            <a:off x="483326" y="-290438"/>
            <a:ext cx="8229600" cy="1025671"/>
          </a:xfrm>
        </p:spPr>
        <p:txBody>
          <a:bodyPr>
            <a:normAutofit fontScale="90000"/>
          </a:bodyPr>
          <a:lstStyle/>
          <a:p>
            <a:br>
              <a:rPr lang="nb-NO" sz="4000" i="1" dirty="0"/>
            </a:br>
            <a:r>
              <a:rPr lang="nb-NO" altLang="nb-NO" sz="4900" dirty="0"/>
              <a:t>To ulike oppmerksomhetsfokus </a:t>
            </a:r>
            <a:r>
              <a:rPr lang="nb-NO" sz="2200" i="1" dirty="0"/>
              <a:t>forts</a:t>
            </a:r>
            <a:r>
              <a:rPr lang="nb-NO" sz="3600" i="1" dirty="0"/>
              <a:t>. </a:t>
            </a:r>
            <a:endParaRPr lang="nb-NO" alt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-32657" y="764704"/>
            <a:ext cx="8229600" cy="532799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3600" u="sng" dirty="0"/>
              <a:t>Det rasjonelle </a:t>
            </a:r>
            <a:r>
              <a:rPr lang="nb-NO" sz="2800" dirty="0"/>
              <a:t>(der snakker vi gjerne TIL)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2800" dirty="0"/>
              <a:t>			og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3600" u="sng" dirty="0"/>
              <a:t>Det emosjonelle  </a:t>
            </a:r>
            <a:r>
              <a:rPr lang="nb-NO" sz="2800" dirty="0"/>
              <a:t>kommunikasjonsnivået (der snakker vi gjerne MED. Da lytter jeg kanskje mer enn jeg snakker. Der gjetter jeg, undrer, stiller åpne spørsmål)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3600" dirty="0"/>
              <a:t>Hva demper situasjonen? Hva roer ned?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3600" dirty="0"/>
              <a:t>Og igjen: når gjør vi hva?</a:t>
            </a:r>
          </a:p>
          <a:p>
            <a:pPr lvl="3">
              <a:buFont typeface="Wingdings" panose="05000000000000000000" pitchFamily="2" charset="2"/>
              <a:buChar char="Ø"/>
              <a:defRPr/>
            </a:pPr>
            <a:r>
              <a:rPr lang="nb-NO" sz="3600" dirty="0"/>
              <a:t>I akuttsituasjoner?</a:t>
            </a:r>
          </a:p>
          <a:p>
            <a:pPr lvl="3">
              <a:buFont typeface="Wingdings" panose="05000000000000000000" pitchFamily="2" charset="2"/>
              <a:buChar char="Ø"/>
              <a:defRPr/>
            </a:pPr>
            <a:r>
              <a:rPr lang="nb-NO" sz="3600" dirty="0"/>
              <a:t>I fredstid?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nb-NO" sz="2800" dirty="0"/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nb-NO" sz="2800" dirty="0"/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nb-NO" sz="2800" b="1" dirty="0"/>
          </a:p>
        </p:txBody>
      </p:sp>
      <p:sp>
        <p:nvSpPr>
          <p:cNvPr id="4100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3635896" y="638175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3569A26-E939-475F-B33B-FBA3FFD1902E}" type="datetime1">
              <a:rPr lang="nb-NO" altLang="nb-NO" sz="1400" smtClean="0"/>
              <a:t>17.08.2020</a:t>
            </a:fld>
            <a:endParaRPr lang="nb-NO" altLang="nb-NO" sz="1400" dirty="0"/>
          </a:p>
        </p:txBody>
      </p:sp>
      <p:sp>
        <p:nvSpPr>
          <p:cNvPr id="4101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2699792" y="6486797"/>
            <a:ext cx="3352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/>
              <a:t>Emilie C.  Kinge</a:t>
            </a: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14</a:t>
            </a:fld>
            <a:endParaRPr lang="nb-NO"/>
          </a:p>
        </p:txBody>
      </p:sp>
      <p:pic>
        <p:nvPicPr>
          <p:cNvPr id="9" name="Picture 6" descr="http://www.dalhartpolice.com/abuse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636" y="4406246"/>
            <a:ext cx="190770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540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936625"/>
          </a:xfrm>
        </p:spPr>
        <p:txBody>
          <a:bodyPr/>
          <a:lstStyle/>
          <a:p>
            <a:r>
              <a:rPr lang="nb-NO" altLang="nb-NO"/>
              <a:t>Ulike fokus forts: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0872" y="1844675"/>
            <a:ext cx="8229600" cy="4839816"/>
          </a:xfrm>
        </p:spPr>
        <p:txBody>
          <a:bodyPr>
            <a:normAutofit fontScale="85000" lnSpcReduction="20000"/>
          </a:bodyPr>
          <a:lstStyle/>
          <a:p>
            <a:pPr algn="ctr">
              <a:buFontTx/>
              <a:buNone/>
              <a:defRPr/>
            </a:pPr>
            <a:endParaRPr lang="nb-NO" b="1" dirty="0"/>
          </a:p>
          <a:p>
            <a:pPr>
              <a:buFontTx/>
              <a:buNone/>
              <a:defRPr/>
            </a:pPr>
            <a:r>
              <a:rPr lang="nb-NO" sz="4800" dirty="0">
                <a:latin typeface="+mj-lt"/>
              </a:rPr>
              <a:t>Er vi løsningsfokusert (</a:t>
            </a:r>
            <a:r>
              <a:rPr lang="nb-NO" sz="3500" dirty="0">
                <a:latin typeface="+mj-lt"/>
              </a:rPr>
              <a:t>gir råd, iverksetter tiltak som grenser, konsekvenser, sanksjoner </a:t>
            </a:r>
            <a:r>
              <a:rPr lang="nb-NO" sz="3500" dirty="0" err="1">
                <a:latin typeface="+mj-lt"/>
              </a:rPr>
              <a:t>osv</a:t>
            </a:r>
            <a:r>
              <a:rPr lang="nb-NO" sz="4800" dirty="0">
                <a:latin typeface="+mj-lt"/>
              </a:rPr>
              <a:t>)</a:t>
            </a:r>
          </a:p>
          <a:p>
            <a:pPr>
              <a:buFontTx/>
              <a:buNone/>
              <a:defRPr/>
            </a:pPr>
            <a:r>
              <a:rPr lang="nb-NO" sz="4800" dirty="0">
                <a:latin typeface="+mj-lt"/>
              </a:rPr>
              <a:t>			eller </a:t>
            </a:r>
          </a:p>
          <a:p>
            <a:pPr>
              <a:buFontTx/>
              <a:buNone/>
              <a:defRPr/>
            </a:pPr>
            <a:r>
              <a:rPr lang="nb-NO" sz="4800" dirty="0">
                <a:latin typeface="+mj-lt"/>
              </a:rPr>
              <a:t>Er vi behovsfokusert (</a:t>
            </a:r>
            <a:r>
              <a:rPr lang="nb-NO" sz="3800" dirty="0" err="1">
                <a:latin typeface="+mj-lt"/>
              </a:rPr>
              <a:t>dvs</a:t>
            </a:r>
            <a:r>
              <a:rPr lang="nb-NO" sz="3800" dirty="0">
                <a:latin typeface="+mj-lt"/>
              </a:rPr>
              <a:t> er opptatt av å forstå hva barnet trenger av oss</a:t>
            </a:r>
            <a:r>
              <a:rPr lang="nb-NO" sz="4800" dirty="0">
                <a:latin typeface="+mj-lt"/>
              </a:rPr>
              <a:t>)?</a:t>
            </a:r>
          </a:p>
          <a:p>
            <a:pPr>
              <a:buFontTx/>
              <a:buNone/>
              <a:defRPr/>
            </a:pPr>
            <a:endParaRPr lang="nb-NO" sz="3600" dirty="0">
              <a:latin typeface="+mj-lt"/>
            </a:endParaRPr>
          </a:p>
          <a:p>
            <a:pPr>
              <a:buFontTx/>
              <a:buNone/>
              <a:defRPr/>
            </a:pPr>
            <a:r>
              <a:rPr lang="nb-NO" sz="3800" dirty="0">
                <a:latin typeface="+mj-lt"/>
              </a:rPr>
              <a:t> Hva gjør vi når? Er det den andres eller mine egne behov som styrer meg?</a:t>
            </a:r>
          </a:p>
          <a:p>
            <a:pPr>
              <a:defRPr/>
            </a:pPr>
            <a:endParaRPr lang="nb-NO" dirty="0"/>
          </a:p>
        </p:txBody>
      </p:sp>
      <p:sp>
        <p:nvSpPr>
          <p:cNvPr id="14341" name="Plassholder for bunntekst 7"/>
          <p:cNvSpPr>
            <a:spLocks noGrp="1"/>
          </p:cNvSpPr>
          <p:nvPr>
            <p:ph type="ftr" sz="quarter" idx="4294967295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Emilie Kinge</a:t>
            </a:r>
          </a:p>
        </p:txBody>
      </p:sp>
      <p:sp>
        <p:nvSpPr>
          <p:cNvPr id="14342" name="Plassholder for dato 8"/>
          <p:cNvSpPr>
            <a:spLocks noGrp="1"/>
          </p:cNvSpPr>
          <p:nvPr>
            <p:ph type="dt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DEC8315-99E8-4E43-9AF5-1EB5D3FB185A}" type="datetime1">
              <a:rPr lang="nb-NO" altLang="nb-NO" sz="1400" smtClean="0"/>
              <a:t>17.08.2020</a:t>
            </a:fld>
            <a:endParaRPr lang="nb-NO" altLang="nb-NO" sz="140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15</a:t>
            </a:fld>
            <a:endParaRPr lang="nb-NO"/>
          </a:p>
        </p:txBody>
      </p:sp>
      <p:pic>
        <p:nvPicPr>
          <p:cNvPr id="10" name="Picture 2" descr="http://d2jvhzhlbgeypa.cloudfront.net/wp-content/uploads/2011/07/vigelandmuseum_oslo-647x3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-8993"/>
            <a:ext cx="3096344" cy="223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56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-8993"/>
            <a:ext cx="8229600" cy="1442424"/>
          </a:xfrm>
        </p:spPr>
        <p:txBody>
          <a:bodyPr/>
          <a:lstStyle/>
          <a:p>
            <a:r>
              <a:rPr lang="nb-NO" dirty="0"/>
              <a:t>Om motivasjon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1556792"/>
            <a:ext cx="8229600" cy="4389120"/>
          </a:xfrm>
        </p:spPr>
        <p:txBody>
          <a:bodyPr>
            <a:noAutofit/>
          </a:bodyPr>
          <a:lstStyle/>
          <a:p>
            <a:r>
              <a:rPr lang="nb-NO" sz="3200" b="1" dirty="0"/>
              <a:t>”</a:t>
            </a:r>
            <a:r>
              <a:rPr lang="nb-NO" sz="3200" dirty="0"/>
              <a:t>Med andres anerkjennelse i ryggen er</a:t>
            </a:r>
          </a:p>
          <a:p>
            <a:pPr marL="0" indent="0">
              <a:buNone/>
            </a:pPr>
            <a:r>
              <a:rPr lang="nb-NO" sz="3200" dirty="0"/>
              <a:t> det utrolig hvor langt man kan strekke seg. Og motsatt; dersom støtten og anerkjennelsen uteblir, kan selv den minste oppgave oppleves som et ork. Det er i mange tilfeller ikke oppgavene eller utfordringene i seg selv som gjør det vanskelig for oss i livet, men heller fraværet av anerkjennelse og bekreftelse fra menneskene og miljøet rundt        				oss </a:t>
            </a:r>
            <a:r>
              <a:rPr lang="nb-NO" sz="2000" dirty="0"/>
              <a:t>(Brunstad 2005)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730E52-909C-4E47-912E-F68B4C8269A5}" type="datetime1">
              <a:rPr lang="nb-NO" smtClean="0"/>
              <a:pPr>
                <a:defRPr/>
              </a:pPr>
              <a:t>17.08.2020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Kinge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9265D-008E-40B1-BAC9-F0D6B1C2A23B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pic>
        <p:nvPicPr>
          <p:cNvPr id="7" name="Picture 5" descr="C:\Users\Emilie\AppData\Local\Temp\1000269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16632"/>
            <a:ext cx="1619672" cy="252028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nb-NO" dirty="0"/>
              <a:t>Hva kreves av oss?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>
            <a:normAutofit fontScale="92500"/>
          </a:bodyPr>
          <a:lstStyle/>
          <a:p>
            <a:r>
              <a:rPr lang="nb-NO" sz="4000" dirty="0"/>
              <a:t>Trygghet på egen verdi, rolle, funksjon og kompetanse</a:t>
            </a:r>
          </a:p>
          <a:p>
            <a:r>
              <a:rPr lang="nb-NO" sz="4000" dirty="0"/>
              <a:t>Redusert følelsestrykk. ”Vi er dårligere til å </a:t>
            </a:r>
            <a:r>
              <a:rPr lang="nb-NO" sz="4000" dirty="0" err="1"/>
              <a:t>empatisere</a:t>
            </a:r>
            <a:r>
              <a:rPr lang="nb-NO" sz="4000" dirty="0"/>
              <a:t>, </a:t>
            </a:r>
            <a:r>
              <a:rPr lang="nb-NO" sz="4000" dirty="0" err="1"/>
              <a:t>mentalisere</a:t>
            </a:r>
            <a:r>
              <a:rPr lang="nb-NO" sz="4000" dirty="0"/>
              <a:t>, og til å se og tenke klart, når følelsestrykket vårt er høyt”.</a:t>
            </a:r>
          </a:p>
          <a:p>
            <a:pPr lvl="1"/>
            <a:endParaRPr lang="nb-NO" sz="3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C643-4135-48C7-8C3F-4A05275B7B8B}" type="datetime1">
              <a:rPr lang="nb-NO" smtClean="0"/>
              <a:pPr/>
              <a:t>17.08.2020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Kinge</a:t>
            </a:r>
          </a:p>
        </p:txBody>
      </p:sp>
      <p:pic>
        <p:nvPicPr>
          <p:cNvPr id="7" name="Picture 4" descr="Gutt, Barn, Trist, Alene, Sitte, Ønsker Å Være Ale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622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16737"/>
            <a:ext cx="8229600" cy="1143000"/>
          </a:xfrm>
        </p:spPr>
        <p:txBody>
          <a:bodyPr/>
          <a:lstStyle/>
          <a:p>
            <a:r>
              <a:rPr lang="nb-NO" dirty="0"/>
              <a:t>Hvordan?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sz="4400" dirty="0"/>
              <a:t>Gjennom nærvær </a:t>
            </a:r>
          </a:p>
          <a:p>
            <a:pPr marL="0" indent="0">
              <a:buNone/>
            </a:pPr>
            <a:r>
              <a:rPr lang="nb-NO" sz="4400" dirty="0"/>
              <a:t>    og tilgjengelighet</a:t>
            </a:r>
          </a:p>
          <a:p>
            <a:r>
              <a:rPr lang="nb-NO" sz="4400" dirty="0"/>
              <a:t>Ved å skape allianse med barnet (være en ”Alfred”)</a:t>
            </a:r>
          </a:p>
          <a:p>
            <a:r>
              <a:rPr lang="nb-NO" sz="3600" dirty="0"/>
              <a:t>Hvem gjør hva? Hvem er i best posisjon?</a:t>
            </a:r>
          </a:p>
          <a:p>
            <a:pPr marL="0" indent="0">
              <a:buNone/>
            </a:pPr>
            <a:endParaRPr lang="nb-NO" sz="4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D8C6-A652-4442-92EB-8908C8DFFC1E}" type="datetime1">
              <a:rPr lang="nb-NO" smtClean="0"/>
              <a:pPr/>
              <a:t>17.08.2020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Kinge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6632"/>
            <a:ext cx="3346794" cy="28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5767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/>
              <a:t>Relasjonen…</a:t>
            </a:r>
          </a:p>
        </p:txBody>
      </p:sp>
      <p:sp>
        <p:nvSpPr>
          <p:cNvPr id="1536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endParaRPr lang="nb-NO" sz="4800"/>
          </a:p>
          <a:p>
            <a:pPr marL="0" indent="0">
              <a:buFontTx/>
              <a:buNone/>
            </a:pPr>
            <a:endParaRPr lang="nb-NO" sz="4400"/>
          </a:p>
          <a:p>
            <a:pPr marL="0" indent="0">
              <a:buFontTx/>
              <a:buNone/>
            </a:pPr>
            <a:r>
              <a:rPr lang="nb-NO" sz="4400"/>
              <a:t>…skal kunne tåle de vanskelige temaene. Barn sjekker ut: Er du trygg? Tåler du mine uttrykk og å høre min historie?</a:t>
            </a:r>
          </a:p>
        </p:txBody>
      </p:sp>
      <p:sp>
        <p:nvSpPr>
          <p:cNvPr id="15364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F22BFA7-6EAE-45FB-85CA-F70A68FB81F8}" type="datetime1">
              <a:rPr lang="nb-NO"/>
              <a:pPr/>
              <a:t>17.08.2020</a:t>
            </a:fld>
            <a:endParaRPr lang="nb-NO"/>
          </a:p>
        </p:txBody>
      </p:sp>
      <p:sp>
        <p:nvSpPr>
          <p:cNvPr id="15365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2916238" y="6165850"/>
            <a:ext cx="2735262" cy="555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/>
              <a:t>Emilie C. Kinge</a:t>
            </a:r>
          </a:p>
        </p:txBody>
      </p:sp>
      <p:pic>
        <p:nvPicPr>
          <p:cNvPr id="7" name="Picture 4" descr="Bilderesultater for bilder av barn som gråte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0688"/>
            <a:ext cx="39604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1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346336"/>
            <a:ext cx="7869238" cy="1066439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nb-NO" sz="5400" dirty="0"/>
            </a:br>
            <a:br>
              <a:rPr lang="nb-NO" sz="5400" dirty="0"/>
            </a:br>
            <a:br>
              <a:rPr lang="nb-NO" sz="5400" dirty="0"/>
            </a:br>
            <a:br>
              <a:rPr lang="nb-NO" sz="5400" dirty="0"/>
            </a:br>
            <a:br>
              <a:rPr lang="nb-NO" sz="5400" dirty="0"/>
            </a:br>
            <a:br>
              <a:rPr lang="nb-NO" sz="5400" dirty="0"/>
            </a:br>
            <a:r>
              <a:rPr lang="nb-NO" sz="3200" dirty="0"/>
              <a:t>HVORDAN RUSTER VI BARN FOR FREMTIDEN?</a:t>
            </a:r>
            <a:br>
              <a:rPr lang="nb-NO" sz="3200" dirty="0"/>
            </a:br>
            <a:r>
              <a:rPr lang="nb-NO" sz="3200" dirty="0"/>
              <a:t> (Om livsmestring og livskompetanse)</a:t>
            </a:r>
            <a:br>
              <a:rPr lang="nb-NO" sz="3200" dirty="0"/>
            </a:br>
            <a:endParaRPr lang="nb-NO" sz="31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504" y="692696"/>
            <a:ext cx="8229600" cy="623946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endParaRPr lang="nb-NO" sz="96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b-NO" sz="9600" dirty="0">
                <a:latin typeface="Arial" panose="020B0604020202020204" pitchFamily="34" charset="0"/>
                <a:cs typeface="Arial" panose="020B0604020202020204" pitchFamily="34" charset="0"/>
              </a:rPr>
              <a:t>Selvinnsikt og selvforståelse. </a:t>
            </a:r>
          </a:p>
          <a:p>
            <a:pPr marL="0" indent="0">
              <a:buFontTx/>
              <a:buNone/>
              <a:defRPr/>
            </a:pPr>
            <a:r>
              <a:rPr lang="nb-NO" sz="9600" dirty="0">
                <a:latin typeface="Arial" panose="020B0604020202020204" pitchFamily="34" charset="0"/>
                <a:cs typeface="Arial" panose="020B0604020202020204" pitchFamily="34" charset="0"/>
              </a:rPr>
              <a:t>	Økt selvinnsikt/selvforståelse gir økt selvrespekt. </a:t>
            </a:r>
          </a:p>
          <a:p>
            <a:pPr marL="0" indent="0">
              <a:buFontTx/>
              <a:buNone/>
              <a:defRPr/>
            </a:pPr>
            <a:r>
              <a:rPr lang="nb-NO" sz="9600" dirty="0">
                <a:latin typeface="Arial" panose="020B0604020202020204" pitchFamily="34" charset="0"/>
                <a:cs typeface="Arial" panose="020B0604020202020204" pitchFamily="34" charset="0"/>
              </a:rPr>
              <a:t>	Økt selvrespekt gir økt toleranse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b-NO" sz="9600" dirty="0">
                <a:latin typeface="Arial" panose="020B0604020202020204" pitchFamily="34" charset="0"/>
                <a:cs typeface="Arial" panose="020B0604020202020204" pitchFamily="34" charset="0"/>
              </a:rPr>
              <a:t>Selvbilde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b-NO" sz="9600" dirty="0">
                <a:latin typeface="Arial" panose="020B0604020202020204" pitchFamily="34" charset="0"/>
                <a:cs typeface="Arial" panose="020B0604020202020204" pitchFamily="34" charset="0"/>
              </a:rPr>
              <a:t>Om normalisering av følelser og reaksjonsmåter. Barn/unge trenger å vite at reaksjonene de har er normale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nb-NO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b-NO" sz="9600" dirty="0">
                <a:latin typeface="Arial" panose="020B0604020202020204" pitchFamily="34" charset="0"/>
                <a:cs typeface="Arial" panose="020B0604020202020204" pitchFamily="34" charset="0"/>
              </a:rPr>
              <a:t>Om voksne som er aktive, tydelige og som tar  ansvar for å snakke om det som kan oppleves ubehagelig/vanskelig.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nb-NO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b-NO" sz="9600" dirty="0">
                <a:latin typeface="Arial" panose="020B0604020202020204" pitchFamily="34" charset="0"/>
                <a:cs typeface="Arial" panose="020B0604020202020204" pitchFamily="34" charset="0"/>
              </a:rPr>
              <a:t> Hvordan kan vi oppnå større åpenhet i SFO/skolen om trivselstemaer, følelsestemaer, om barns opplevelser, tanker, forestillinger og behov ? Noen eksempler.</a:t>
            </a:r>
          </a:p>
          <a:p>
            <a:pPr>
              <a:defRPr/>
            </a:pPr>
            <a:endParaRPr lang="nb-NO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endParaRPr lang="nb-NO" sz="8000" dirty="0"/>
          </a:p>
          <a:p>
            <a:pPr>
              <a:defRPr/>
            </a:pPr>
            <a:endParaRPr lang="nb-NO" sz="9600" dirty="0"/>
          </a:p>
          <a:p>
            <a:pPr>
              <a:defRPr/>
            </a:pPr>
            <a:endParaRPr lang="nb-NO" sz="9600" dirty="0"/>
          </a:p>
          <a:p>
            <a:pPr>
              <a:defRPr/>
            </a:pPr>
            <a:endParaRPr lang="nb-NO" sz="9600" dirty="0"/>
          </a:p>
          <a:p>
            <a:pPr>
              <a:defRPr/>
            </a:pPr>
            <a:endParaRPr lang="nb-NO" sz="2800" dirty="0"/>
          </a:p>
          <a:p>
            <a:pPr>
              <a:defRPr/>
            </a:pPr>
            <a:endParaRPr lang="nb-NO" sz="2800" dirty="0"/>
          </a:p>
          <a:p>
            <a:pPr>
              <a:defRPr/>
            </a:pPr>
            <a:endParaRPr lang="nb-NO" sz="2800" dirty="0"/>
          </a:p>
          <a:p>
            <a:pPr>
              <a:defRPr/>
            </a:pPr>
            <a:endParaRPr lang="nb-NO" sz="2800" dirty="0"/>
          </a:p>
          <a:p>
            <a:pPr>
              <a:defRPr/>
            </a:pPr>
            <a:endParaRPr lang="nb-NO" sz="2800" dirty="0"/>
          </a:p>
          <a:p>
            <a:pPr>
              <a:defRPr/>
            </a:pPr>
            <a:r>
              <a:rPr lang="nb-NO" sz="2800" dirty="0"/>
              <a:t> </a:t>
            </a:r>
          </a:p>
          <a:p>
            <a:pPr>
              <a:defRPr/>
            </a:pPr>
            <a:endParaRPr lang="nb-NO" sz="2800" dirty="0"/>
          </a:p>
          <a:p>
            <a:pPr>
              <a:defRPr/>
            </a:pPr>
            <a:endParaRPr lang="nb-NO" sz="2900" dirty="0"/>
          </a:p>
          <a:p>
            <a:pPr>
              <a:defRPr/>
            </a:pPr>
            <a:endParaRPr lang="nb-NO" dirty="0"/>
          </a:p>
        </p:txBody>
      </p:sp>
      <p:sp>
        <p:nvSpPr>
          <p:cNvPr id="3076" name="Plassholder for bunntekst 3"/>
          <p:cNvSpPr>
            <a:spLocks noGrp="1"/>
          </p:cNvSpPr>
          <p:nvPr>
            <p:ph type="ftr" sz="quarter" idx="4294967295"/>
          </p:nvPr>
        </p:nvSpPr>
        <p:spPr bwMode="auto">
          <a:xfrm>
            <a:off x="5137150" y="6415088"/>
            <a:ext cx="3352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Emilie C.  Kinge</a:t>
            </a:r>
          </a:p>
        </p:txBody>
      </p:sp>
      <p:sp>
        <p:nvSpPr>
          <p:cNvPr id="3077" name="Plassholder for dato 4"/>
          <p:cNvSpPr>
            <a:spLocks noGrp="1"/>
          </p:cNvSpPr>
          <p:nvPr>
            <p:ph type="dt" sz="quarter" idx="4294967295"/>
          </p:nvPr>
        </p:nvSpPr>
        <p:spPr bwMode="auto">
          <a:xfrm>
            <a:off x="6300788" y="63817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B654F2-57E1-4316-B839-E19514683C07}" type="datetime1">
              <a:rPr lang="nb-NO" altLang="nb-NO" sz="1400"/>
              <a:pPr algn="r" eaLnBrk="1" hangingPunct="1">
                <a:spcBef>
                  <a:spcPct val="0"/>
                </a:spcBef>
                <a:buFontTx/>
                <a:buNone/>
              </a:pPr>
              <a:t>17.08.2020</a:t>
            </a:fld>
            <a:endParaRPr lang="nb-NO" altLang="nb-NO" sz="1400"/>
          </a:p>
        </p:txBody>
      </p:sp>
      <p:sp>
        <p:nvSpPr>
          <p:cNvPr id="3078" name="Plassholder for lysbildenummer 5"/>
          <p:cNvSpPr>
            <a:spLocks noGrp="1"/>
          </p:cNvSpPr>
          <p:nvPr>
            <p:ph type="sldNum" sz="quarter" idx="10"/>
          </p:nvPr>
        </p:nvSpPr>
        <p:spPr>
          <a:xfrm>
            <a:off x="7924800" y="6356350"/>
            <a:ext cx="7620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FDFB60-80D1-48DB-B3DA-95DAA0541E34}" type="slidenum">
              <a:rPr lang="nb-NO" altLang="nb-NO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nb-NO" altLang="nb-NO" sz="1400"/>
          </a:p>
        </p:txBody>
      </p:sp>
    </p:spTree>
    <p:extLst>
      <p:ext uri="{BB962C8B-B14F-4D97-AF65-F5344CB8AC3E}">
        <p14:creationId xmlns:p14="http://schemas.microsoft.com/office/powerpoint/2010/main" val="3086023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nb-NO" sz="4000" dirty="0"/>
              <a:t>Våre verdier og  menneskesyn…..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968552"/>
          </a:xfrm>
        </p:spPr>
        <p:txBody>
          <a:bodyPr>
            <a:normAutofit fontScale="25000" lnSpcReduction="20000"/>
          </a:bodyPr>
          <a:lstStyle/>
          <a:p>
            <a:pPr lvl="1">
              <a:buNone/>
            </a:pPr>
            <a:r>
              <a:rPr lang="nb-NO" sz="11200" dirty="0"/>
              <a:t>…..styrer vår kommunikasjon med andre </a:t>
            </a:r>
          </a:p>
          <a:p>
            <a:pPr lvl="1">
              <a:buNone/>
            </a:pPr>
            <a:r>
              <a:rPr lang="nb-NO" sz="11200" dirty="0"/>
              <a:t>mennesker, enten de er små eller store. Videre kan</a:t>
            </a:r>
          </a:p>
          <a:p>
            <a:pPr lvl="1">
              <a:buNone/>
            </a:pPr>
            <a:r>
              <a:rPr lang="nb-NO" sz="11200" dirty="0"/>
              <a:t>det være lett å være enige om at empati og </a:t>
            </a:r>
          </a:p>
          <a:p>
            <a:pPr lvl="1">
              <a:buNone/>
            </a:pPr>
            <a:r>
              <a:rPr lang="nb-NO" sz="11200" dirty="0"/>
              <a:t>anerkjennelse av den andre er viktige kvaliteter  i</a:t>
            </a:r>
          </a:p>
          <a:p>
            <a:pPr lvl="1">
              <a:buNone/>
            </a:pPr>
            <a:r>
              <a:rPr lang="nb-NO" sz="11200" dirty="0"/>
              <a:t>mellommenneskelig kontakt. Men hva betyr dette </a:t>
            </a:r>
          </a:p>
          <a:p>
            <a:pPr lvl="1">
              <a:buNone/>
            </a:pPr>
            <a:r>
              <a:rPr lang="nb-NO" sz="11200" dirty="0"/>
              <a:t>egentlig i praksis? Og hvorfor endrer vi ofte </a:t>
            </a:r>
          </a:p>
          <a:p>
            <a:pPr lvl="1">
              <a:buNone/>
            </a:pPr>
            <a:r>
              <a:rPr lang="nb-NO" sz="11200" dirty="0"/>
              <a:t>verdier i kontakt med dem som utfordrer oss?</a:t>
            </a:r>
            <a:r>
              <a:rPr lang="nb-NO" altLang="nb-NO" sz="11200" i="1" dirty="0"/>
              <a:t> 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B4D4-AC10-4FF6-A238-937B75DF504D}" type="datetime1">
              <a:rPr lang="nb-NO" smtClean="0"/>
              <a:pPr/>
              <a:t>17.08.2020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20</a:t>
            </a:fld>
            <a:endParaRPr lang="nb-NO"/>
          </a:p>
        </p:txBody>
      </p:sp>
      <p:pic>
        <p:nvPicPr>
          <p:cNvPr id="7" name="Picture 2" descr="http://t0.gstatic.com/images?q=tbn:ANd9GcRv7J6BYdRm1pn_hGGIfwOHUfMR1U3af_xL9vsh28cG7wpBzMb6egWMG_77u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86401"/>
            <a:ext cx="35283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2866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Hva betyr egentlig «Empati»?</a:t>
            </a:r>
            <a:br>
              <a:rPr lang="nb-NO" dirty="0">
                <a:solidFill>
                  <a:schemeClr val="tx1"/>
                </a:solidFill>
              </a:rPr>
            </a:b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endParaRPr lang="nb-NO" sz="4400" dirty="0">
              <a:latin typeface="+mj-lt"/>
            </a:endParaRPr>
          </a:p>
          <a:p>
            <a:pPr>
              <a:buNone/>
            </a:pPr>
            <a:r>
              <a:rPr lang="nb-NO" sz="4400" dirty="0">
                <a:latin typeface="+mj-lt"/>
              </a:rPr>
              <a:t>Empati kan beskrives som:</a:t>
            </a:r>
          </a:p>
          <a:p>
            <a:pPr>
              <a:buNone/>
            </a:pPr>
            <a:endParaRPr lang="nb-NO" sz="4400" dirty="0">
              <a:latin typeface="+mj-lt"/>
            </a:endParaRPr>
          </a:p>
          <a:p>
            <a:pPr>
              <a:buNone/>
            </a:pPr>
            <a:r>
              <a:rPr lang="nb-NO" sz="4400" dirty="0">
                <a:latin typeface="+mj-lt"/>
              </a:rPr>
              <a:t>	1)  innlevelse</a:t>
            </a:r>
          </a:p>
          <a:p>
            <a:pPr>
              <a:buNone/>
            </a:pPr>
            <a:r>
              <a:rPr lang="nb-NO" sz="4400" dirty="0">
                <a:latin typeface="+mj-lt"/>
              </a:rPr>
              <a:t>				og </a:t>
            </a:r>
          </a:p>
          <a:p>
            <a:pPr>
              <a:buNone/>
            </a:pPr>
            <a:r>
              <a:rPr lang="nb-NO" sz="4400" dirty="0">
                <a:latin typeface="+mj-lt"/>
              </a:rPr>
              <a:t>	2) (empatisk) kommunikasjon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CA29-9AC7-4689-993B-3B8C7BE66AAE}" type="datetime1">
              <a:rPr lang="nb-NO" smtClean="0"/>
              <a:pPr/>
              <a:t>17.08.2020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21</a:t>
            </a:fld>
            <a:endParaRPr lang="nb-NO"/>
          </a:p>
        </p:txBody>
      </p:sp>
      <p:pic>
        <p:nvPicPr>
          <p:cNvPr id="7" name="Picture 2" descr="C:\Users\Eier\Pictures\2010\DSC_0287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3672408" cy="244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tel 1"/>
          <p:cNvSpPr>
            <a:spLocks noGrp="1"/>
          </p:cNvSpPr>
          <p:nvPr>
            <p:ph type="title"/>
          </p:nvPr>
        </p:nvSpPr>
        <p:spPr>
          <a:xfrm>
            <a:off x="468313" y="332657"/>
            <a:ext cx="8229600" cy="936104"/>
          </a:xfrm>
        </p:spPr>
        <p:txBody>
          <a:bodyPr/>
          <a:lstStyle/>
          <a:p>
            <a:r>
              <a:rPr lang="nb-NO" dirty="0"/>
              <a:t>Det motsatte av </a:t>
            </a:r>
            <a:r>
              <a:rPr lang="nb-NO" b="1" dirty="0"/>
              <a:t>em</a:t>
            </a:r>
            <a:r>
              <a:rPr lang="nb-NO" dirty="0"/>
              <a:t>pati…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1412776"/>
            <a:ext cx="8964613" cy="4968974"/>
          </a:xfrm>
        </p:spPr>
        <p:txBody>
          <a:bodyPr>
            <a:normAutofit fontScale="40000" lnSpcReduction="20000"/>
          </a:bodyPr>
          <a:lstStyle/>
          <a:p>
            <a:pPr>
              <a:buFontTx/>
              <a:buNone/>
              <a:defRPr/>
            </a:pPr>
            <a:endParaRPr lang="nb-NO" sz="4000" dirty="0">
              <a:latin typeface="+mj-lt"/>
            </a:endParaRPr>
          </a:p>
          <a:p>
            <a:pPr>
              <a:buFontTx/>
              <a:buNone/>
              <a:defRPr/>
            </a:pPr>
            <a:r>
              <a:rPr lang="nb-NO" sz="4000" dirty="0">
                <a:latin typeface="+mj-lt"/>
              </a:rPr>
              <a:t>   </a:t>
            </a:r>
            <a:r>
              <a:rPr lang="nb-NO" sz="7000" dirty="0">
                <a:latin typeface="+mj-lt"/>
              </a:rPr>
              <a:t>….kan sies å være</a:t>
            </a:r>
          </a:p>
          <a:p>
            <a:pPr>
              <a:buFontTx/>
              <a:buNone/>
              <a:defRPr/>
            </a:pPr>
            <a:endParaRPr lang="nb-NO" sz="5100" dirty="0">
              <a:latin typeface="+mj-lt"/>
            </a:endParaRPr>
          </a:p>
          <a:p>
            <a:pPr>
              <a:buFontTx/>
              <a:buNone/>
              <a:defRPr/>
            </a:pPr>
            <a:r>
              <a:rPr lang="nb-NO" sz="8000" dirty="0">
                <a:latin typeface="+mj-lt"/>
              </a:rPr>
              <a:t>1) identifisering i betydningen</a:t>
            </a:r>
          </a:p>
          <a:p>
            <a:pPr>
              <a:buFontTx/>
              <a:buNone/>
              <a:defRPr/>
            </a:pPr>
            <a:r>
              <a:rPr lang="nb-NO" sz="8000" dirty="0">
                <a:latin typeface="+mj-lt"/>
              </a:rPr>
              <a:t>	  overidentifisering (</a:t>
            </a:r>
            <a:r>
              <a:rPr lang="nb-NO" sz="8000" b="1" dirty="0">
                <a:latin typeface="+mj-lt"/>
              </a:rPr>
              <a:t>sym</a:t>
            </a:r>
            <a:r>
              <a:rPr lang="nb-NO" sz="8000" dirty="0">
                <a:latin typeface="+mj-lt"/>
              </a:rPr>
              <a:t>pati)</a:t>
            </a:r>
          </a:p>
          <a:p>
            <a:pPr>
              <a:buFontTx/>
              <a:buNone/>
              <a:defRPr/>
            </a:pPr>
            <a:endParaRPr lang="nb-NO" sz="4000" i="1" dirty="0">
              <a:latin typeface="+mj-lt"/>
            </a:endParaRPr>
          </a:p>
          <a:p>
            <a:pPr>
              <a:buFontTx/>
              <a:buNone/>
              <a:defRPr/>
            </a:pPr>
            <a:r>
              <a:rPr lang="nb-NO" sz="4000" i="1" dirty="0">
                <a:latin typeface="+mj-lt"/>
              </a:rPr>
              <a:t>		</a:t>
            </a:r>
            <a:r>
              <a:rPr lang="nb-NO" sz="4500" i="1" dirty="0" err="1">
                <a:latin typeface="+mj-lt"/>
              </a:rPr>
              <a:t>EMpati</a:t>
            </a:r>
            <a:r>
              <a:rPr lang="nb-NO" sz="4500" i="1" dirty="0">
                <a:latin typeface="+mj-lt"/>
              </a:rPr>
              <a:t> betyr INN føling</a:t>
            </a:r>
          </a:p>
          <a:p>
            <a:pPr>
              <a:buFontTx/>
              <a:buNone/>
              <a:defRPr/>
            </a:pPr>
            <a:r>
              <a:rPr lang="nb-NO" sz="4500" i="1" dirty="0">
                <a:latin typeface="+mj-lt"/>
              </a:rPr>
              <a:t>		</a:t>
            </a:r>
            <a:r>
              <a:rPr lang="nb-NO" sz="4500" i="1" dirty="0" err="1">
                <a:latin typeface="+mj-lt"/>
              </a:rPr>
              <a:t>SYmpati</a:t>
            </a:r>
            <a:r>
              <a:rPr lang="nb-NO" sz="4500" i="1" dirty="0">
                <a:latin typeface="+mj-lt"/>
              </a:rPr>
              <a:t> betyr MED føling.</a:t>
            </a:r>
          </a:p>
          <a:p>
            <a:pPr>
              <a:buFontTx/>
              <a:buNone/>
              <a:defRPr/>
            </a:pPr>
            <a:r>
              <a:rPr lang="nb-NO" sz="4500" i="1" dirty="0">
                <a:latin typeface="+mj-lt"/>
              </a:rPr>
              <a:t>		(Noen mener derfor at </a:t>
            </a:r>
            <a:r>
              <a:rPr lang="nb-NO" sz="4500" b="1" i="1" dirty="0">
                <a:latin typeface="+mj-lt"/>
              </a:rPr>
              <a:t>med</a:t>
            </a:r>
            <a:r>
              <a:rPr lang="nb-NO" sz="4500" i="1" dirty="0">
                <a:latin typeface="+mj-lt"/>
              </a:rPr>
              <a:t>følelse er noe </a:t>
            </a:r>
          </a:p>
          <a:p>
            <a:pPr>
              <a:buFontTx/>
              <a:buNone/>
              <a:defRPr/>
            </a:pPr>
            <a:r>
              <a:rPr lang="nb-NO" sz="4500" i="1" dirty="0">
                <a:latin typeface="+mj-lt"/>
              </a:rPr>
              <a:t>		annet enn empati , og at den kan hindre vår </a:t>
            </a:r>
          </a:p>
          <a:p>
            <a:pPr>
              <a:buFontTx/>
              <a:buNone/>
              <a:defRPr/>
            </a:pPr>
            <a:r>
              <a:rPr lang="nb-NO" sz="4500" b="1" i="1" dirty="0">
                <a:latin typeface="+mj-lt"/>
              </a:rPr>
              <a:t>		inn</a:t>
            </a:r>
            <a:r>
              <a:rPr lang="nb-NO" sz="4500" i="1" dirty="0">
                <a:latin typeface="+mj-lt"/>
              </a:rPr>
              <a:t>levelse i andre ved at egne følelser styrer oss)</a:t>
            </a:r>
          </a:p>
          <a:p>
            <a:pPr>
              <a:buFontTx/>
              <a:buNone/>
              <a:defRPr/>
            </a:pPr>
            <a:r>
              <a:rPr lang="nb-NO" sz="4000" i="1" dirty="0">
                <a:latin typeface="+mj-lt"/>
              </a:rPr>
              <a:t>	</a:t>
            </a:r>
          </a:p>
          <a:p>
            <a:pPr>
              <a:buFontTx/>
              <a:buNone/>
              <a:defRPr/>
            </a:pPr>
            <a:r>
              <a:rPr lang="nb-NO" sz="8000" dirty="0">
                <a:latin typeface="+mj-lt"/>
              </a:rPr>
              <a:t>2) Argumentasjon</a:t>
            </a:r>
          </a:p>
        </p:txBody>
      </p:sp>
      <p:sp>
        <p:nvSpPr>
          <p:cNvPr id="22532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7524750" y="6245225"/>
            <a:ext cx="16192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C5642C4-6601-4A3F-A4D1-B3C4131D6B76}" type="datetime1">
              <a:rPr lang="nb-NO"/>
              <a:pPr/>
              <a:t>17.08.2020</a:t>
            </a:fld>
            <a:endParaRPr lang="nb-NO"/>
          </a:p>
        </p:txBody>
      </p:sp>
      <p:sp>
        <p:nvSpPr>
          <p:cNvPr id="22533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165850"/>
            <a:ext cx="1814512" cy="555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/>
              <a:t>Emilie C. Kinge</a:t>
            </a:r>
          </a:p>
        </p:txBody>
      </p:sp>
      <p:pic>
        <p:nvPicPr>
          <p:cNvPr id="22534" name="Picture 2" descr="C:\Users\Bruker\Pictures\CIMG0112.JPG"/>
          <p:cNvPicPr>
            <a:picLocks noChangeAspect="1" noChangeArrowheads="1"/>
          </p:cNvPicPr>
          <p:nvPr/>
        </p:nvPicPr>
        <p:blipFill>
          <a:blip r:embed="rId3" cstate="print"/>
          <a:srcRect l="18707" r="30928"/>
          <a:stretch>
            <a:fillRect/>
          </a:stretch>
        </p:blipFill>
        <p:spPr bwMode="auto">
          <a:xfrm>
            <a:off x="5614988" y="1773238"/>
            <a:ext cx="35290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0967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tel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586440"/>
          </a:xfrm>
        </p:spPr>
        <p:txBody>
          <a:bodyPr/>
          <a:lstStyle/>
          <a:p>
            <a:pPr eaLnBrk="1" hangingPunct="1"/>
            <a:r>
              <a:rPr lang="nb-NO" dirty="0">
                <a:solidFill>
                  <a:schemeClr val="tx1"/>
                </a:solidFill>
              </a:rPr>
              <a:t>Om </a:t>
            </a:r>
            <a:r>
              <a:rPr lang="nb-NO" dirty="0" err="1">
                <a:solidFill>
                  <a:schemeClr val="tx1"/>
                </a:solidFill>
              </a:rPr>
              <a:t>mentalisering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61318"/>
            <a:ext cx="8229600" cy="4263281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b-NO" sz="13500" dirty="0">
                <a:latin typeface="Calibri Light" panose="020F0302020204030204" pitchFamily="34" charset="0"/>
                <a:cs typeface="Calibri Light" panose="020F0302020204030204" pitchFamily="34" charset="0"/>
              </a:rPr>
              <a:t>Samler begreper som empati/innlevelse, </a:t>
            </a:r>
          </a:p>
          <a:p>
            <a:pPr>
              <a:defRPr/>
            </a:pPr>
            <a:r>
              <a:rPr lang="nb-NO" sz="13500" dirty="0">
                <a:latin typeface="Calibri Light" panose="020F0302020204030204" pitchFamily="34" charset="0"/>
                <a:cs typeface="Calibri Light" panose="020F0302020204030204" pitchFamily="34" charset="0"/>
              </a:rPr>
              <a:t>Selvinnsikt (fordrer selvrefleksjon) = ”det er både deg, - </a:t>
            </a:r>
            <a:r>
              <a:rPr lang="nb-NO" sz="135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og</a:t>
            </a:r>
            <a:r>
              <a:rPr lang="nb-NO" sz="13500" dirty="0">
                <a:latin typeface="Calibri Light" panose="020F0302020204030204" pitchFamily="34" charset="0"/>
                <a:cs typeface="Calibri Light" panose="020F0302020204030204" pitchFamily="34" charset="0"/>
              </a:rPr>
              <a:t> meg”. (Hvordan virker jeg på deg? Hvordan opplever du det jeg sier/gjør?) </a:t>
            </a:r>
          </a:p>
          <a:p>
            <a:pPr>
              <a:defRPr/>
            </a:pPr>
            <a:r>
              <a:rPr lang="nb-NO" sz="13500" dirty="0">
                <a:latin typeface="Calibri Light" panose="020F0302020204030204" pitchFamily="34" charset="0"/>
                <a:cs typeface="Calibri Light" panose="020F0302020204030204" pitchFamily="34" charset="0"/>
              </a:rPr>
              <a:t>Om å se den andre innenfra og seg selv utenfra.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b-NO" sz="13500" dirty="0">
                <a:latin typeface="Calibri Light" panose="020F0302020204030204" pitchFamily="34" charset="0"/>
                <a:cs typeface="Calibri Light" panose="020F0302020204030204" pitchFamily="34" charset="0"/>
              </a:rPr>
              <a:t>Å sette skråsikkerheten i parentes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b-NO" sz="13500" dirty="0">
                <a:latin typeface="Calibri Light" panose="020F0302020204030204" pitchFamily="34" charset="0"/>
                <a:cs typeface="Calibri Light" panose="020F0302020204030204" pitchFamily="34" charset="0"/>
              </a:rPr>
              <a:t>Vise genuin nysgjerrighet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nb-NO" sz="13500" dirty="0"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  <a:r>
              <a:rPr lang="nb-NO" sz="3500" dirty="0">
                <a:latin typeface="+mj-lt"/>
              </a:rPr>
              <a:t>	(</a:t>
            </a:r>
            <a:r>
              <a:rPr lang="nb-NO" sz="2200" dirty="0">
                <a:latin typeface="+mj-lt"/>
              </a:rPr>
              <a:t>Finn</a:t>
            </a:r>
            <a:r>
              <a:rPr lang="nb-NO" sz="3500" dirty="0">
                <a:latin typeface="+mj-lt"/>
              </a:rPr>
              <a:t> </a:t>
            </a:r>
            <a:r>
              <a:rPr lang="nb-NO" sz="2200" dirty="0" err="1">
                <a:latin typeface="+mj-lt"/>
              </a:rPr>
              <a:t>Skårderud</a:t>
            </a:r>
            <a:r>
              <a:rPr lang="nb-NO" sz="3200" dirty="0">
                <a:latin typeface="+mj-lt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b-NO" sz="3200" i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8D7A3E8-637E-41BA-B208-C62C0C6AD487}" type="datetime1">
              <a:rPr lang="nb-NO"/>
              <a:pPr>
                <a:defRPr/>
              </a:pPr>
              <a:t>17.08.2020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601B0-6A44-49AD-B62A-E68F570C0AF1}" type="slidenum">
              <a:rPr lang="nb-NO"/>
              <a:pPr>
                <a:defRPr/>
              </a:pPr>
              <a:t>23</a:t>
            </a:fld>
            <a:endParaRPr lang="nb-NO"/>
          </a:p>
        </p:txBody>
      </p:sp>
      <p:pic>
        <p:nvPicPr>
          <p:cNvPr id="7" name="Picture 2" descr="http://pub.tv2.no/multimedia/TV2/archive/00747/barn-fattig-sumo_747358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288032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nb-NO" sz="3600" dirty="0"/>
              <a:t>Forts.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Autofit/>
          </a:bodyPr>
          <a:lstStyle/>
          <a:p>
            <a:r>
              <a:rPr lang="nb-NO" sz="3200" dirty="0" err="1"/>
              <a:t>Mentalisering</a:t>
            </a:r>
            <a:r>
              <a:rPr lang="nb-NO" sz="3200" dirty="0"/>
              <a:t> handler om genuin nysgjerrighet på den andre. Det handler om evne til refleksjon, selvrefleksjon, undring ydmykhet, empati. Den ikke vitende holdning er ekstremt viktig. ”</a:t>
            </a:r>
            <a:r>
              <a:rPr lang="nb-NO" sz="3200" dirty="0" err="1"/>
              <a:t>Openmindedness</a:t>
            </a:r>
            <a:r>
              <a:rPr lang="nb-NO" sz="3200" dirty="0"/>
              <a:t>”.  Det  betyr selvfølgelig å at du er åpen, men det betyr også at du åpner sinnet og viser den andre hva du tenker. Å være tydelig tilstede, som et sinn som reagerer på den andres sinn” </a:t>
            </a:r>
          </a:p>
          <a:p>
            <a:r>
              <a:rPr lang="nb-NO" sz="2000" dirty="0"/>
              <a:t>(</a:t>
            </a:r>
            <a:r>
              <a:rPr lang="nb-NO" sz="2000" dirty="0" err="1"/>
              <a:t>Skårderud</a:t>
            </a:r>
            <a:r>
              <a:rPr lang="nb-NO" sz="2000" dirty="0"/>
              <a:t> . sept 2010)</a:t>
            </a:r>
          </a:p>
          <a:p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116390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80120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sz="4000" dirty="0"/>
              <a:t>Veien til endring går via anerkjennelse</a:t>
            </a:r>
            <a:r>
              <a:rPr lang="nb-NO" dirty="0"/>
              <a:t>: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r>
              <a:rPr lang="nb-NO" sz="3200" dirty="0"/>
              <a:t>Jeg ser deg</a:t>
            </a:r>
          </a:p>
          <a:p>
            <a:r>
              <a:rPr lang="nb-NO" sz="3200" dirty="0"/>
              <a:t>Jeg forstår at ….er/blir vanskelig for deg men:</a:t>
            </a:r>
          </a:p>
          <a:p>
            <a:r>
              <a:rPr lang="nb-NO" sz="3200" dirty="0"/>
              <a:t>Jeg vil hjelpe deg</a:t>
            </a:r>
          </a:p>
          <a:p>
            <a:r>
              <a:rPr lang="nb-NO" sz="3200" dirty="0"/>
              <a:t>Jeg er her for deg</a:t>
            </a:r>
          </a:p>
          <a:p>
            <a:r>
              <a:rPr lang="nb-NO" sz="3200" dirty="0"/>
              <a:t>Dette skal vi få til sammen</a:t>
            </a:r>
          </a:p>
          <a:p>
            <a:r>
              <a:rPr lang="nb-NO" sz="3200" dirty="0"/>
              <a:t>Du er ikke alene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F28A-FE9B-45EF-BD09-FDB834DFE9B9}" type="datetime1">
              <a:rPr lang="nb-NO" smtClean="0"/>
              <a:t>17.08.2020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25</a:t>
            </a:fld>
            <a:endParaRPr lang="nb-NO"/>
          </a:p>
        </p:txBody>
      </p:sp>
      <p:pic>
        <p:nvPicPr>
          <p:cNvPr id="8" name="Picture 2" descr="Bilderesultater for bilder av barn som gråte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3672408" cy="23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716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nb-NO" dirty="0"/>
              <a:t>Om anerkjennelse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92500" lnSpcReduction="20000"/>
          </a:bodyPr>
          <a:lstStyle/>
          <a:p>
            <a:r>
              <a:rPr lang="nb-NO" i="1" dirty="0"/>
              <a:t>Hva ER det vi skal anerkjenne? Og hva innebærer det? </a:t>
            </a:r>
          </a:p>
          <a:p>
            <a:endParaRPr lang="nb-NO" i="1" dirty="0"/>
          </a:p>
          <a:p>
            <a:r>
              <a:rPr lang="nb-NO" sz="3200" b="1" i="1" u="sng" dirty="0"/>
              <a:t>Akseptering:</a:t>
            </a:r>
            <a:r>
              <a:rPr lang="nb-NO" sz="3200" i="1" dirty="0"/>
              <a:t> </a:t>
            </a:r>
            <a:r>
              <a:rPr lang="nb-NO" sz="3200" dirty="0"/>
              <a:t>Unngå å dømme den andre 		                   moralsk.</a:t>
            </a:r>
          </a:p>
          <a:p>
            <a:r>
              <a:rPr lang="nb-NO" sz="3200" b="1" i="1" u="sng" dirty="0"/>
              <a:t>Toleranse</a:t>
            </a:r>
            <a:r>
              <a:rPr lang="nb-NO" sz="3200" i="1" u="sng" dirty="0"/>
              <a:t>:  </a:t>
            </a:r>
            <a:r>
              <a:rPr lang="nb-NO" sz="3200" dirty="0"/>
              <a:t>Å kunne tåle den andres væremåte.</a:t>
            </a:r>
          </a:p>
          <a:p>
            <a:r>
              <a:rPr lang="nb-NO" sz="3200" b="1" i="1" u="sng" dirty="0"/>
              <a:t>Bekreftelse</a:t>
            </a:r>
            <a:r>
              <a:rPr lang="nb-NO" sz="3200" i="1" u="sng" dirty="0"/>
              <a:t>:</a:t>
            </a:r>
            <a:r>
              <a:rPr lang="nb-NO" sz="3200" i="1" dirty="0"/>
              <a:t>   </a:t>
            </a:r>
            <a:r>
              <a:rPr lang="nb-NO" sz="3200" dirty="0"/>
              <a:t>Den andre blir ikke bare hørt,  	           men også forstått. Dette </a:t>
            </a:r>
            <a:r>
              <a:rPr lang="nb-NO" sz="3200" i="1" dirty="0"/>
              <a:t>gir</a:t>
            </a:r>
            <a:r>
              <a:rPr lang="nb-NO" sz="3200" dirty="0"/>
              <a:t> kraft (i 	          motsetning til;  ” å </a:t>
            </a:r>
            <a:r>
              <a:rPr lang="nb-NO" sz="3200" i="1" dirty="0"/>
              <a:t>ta  </a:t>
            </a:r>
            <a:r>
              <a:rPr lang="nb-NO" sz="3200" dirty="0"/>
              <a:t>kraft”, som 	    		</a:t>
            </a:r>
            <a:r>
              <a:rPr lang="nb-NO" sz="3200" dirty="0" err="1"/>
              <a:t>f.eks</a:t>
            </a:r>
            <a:r>
              <a:rPr lang="nb-NO" sz="3200" dirty="0"/>
              <a:t> ved: å bagatellisere, overhøre, 		vurdere/evaluere, alminneliggjøre.</a:t>
            </a:r>
          </a:p>
          <a:p>
            <a:r>
              <a:rPr lang="nb-NO" sz="3200" b="1" i="1" u="sng" dirty="0"/>
              <a:t>Lytting: </a:t>
            </a:r>
            <a:r>
              <a:rPr lang="nb-NO" sz="3200" dirty="0"/>
              <a:t>Ikke bare til ordene, men også til 	   		følelsene stemninger, underliggende 		undertoner. Fordrer vår sensitivitet til 		å kunne «lese» dette ordløse språket.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16.04.2018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C. Kinge</a:t>
            </a:r>
          </a:p>
        </p:txBody>
      </p:sp>
    </p:spTree>
    <p:extLst>
      <p:ext uri="{BB962C8B-B14F-4D97-AF65-F5344CB8AC3E}">
        <p14:creationId xmlns:p14="http://schemas.microsoft.com/office/powerpoint/2010/main" val="617175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nb-NO" sz="4400" dirty="0"/>
              <a:t>Hva hindrer </a:t>
            </a:r>
            <a:r>
              <a:rPr lang="nb-NO" sz="4400" i="1" dirty="0"/>
              <a:t>barnet</a:t>
            </a:r>
            <a:r>
              <a:rPr lang="nb-NO" sz="4400" dirty="0"/>
              <a:t> i å snakke med deg? </a:t>
            </a:r>
            <a:r>
              <a:rPr lang="nb-NO" sz="2400" dirty="0"/>
              <a:t>(Ø. </a:t>
            </a:r>
            <a:r>
              <a:rPr lang="nb-NO" sz="2400" dirty="0" err="1"/>
              <a:t>Aschjem</a:t>
            </a:r>
            <a:r>
              <a:rPr lang="nb-NO" sz="2400" dirty="0"/>
              <a:t>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endParaRPr lang="nb-NO" dirty="0"/>
          </a:p>
          <a:p>
            <a:r>
              <a:rPr lang="nb-NO" dirty="0"/>
              <a:t>Skam</a:t>
            </a:r>
          </a:p>
          <a:p>
            <a:r>
              <a:rPr lang="nb-NO" dirty="0"/>
              <a:t>Lojalitet </a:t>
            </a:r>
          </a:p>
          <a:p>
            <a:r>
              <a:rPr lang="nb-NO" dirty="0"/>
              <a:t>Vondt å fortelle </a:t>
            </a:r>
          </a:p>
          <a:p>
            <a:r>
              <a:rPr lang="nb-NO" dirty="0"/>
              <a:t>Mangler ord </a:t>
            </a:r>
          </a:p>
          <a:p>
            <a:r>
              <a:rPr lang="nb-NO" dirty="0"/>
              <a:t>Normalisering </a:t>
            </a:r>
          </a:p>
          <a:p>
            <a:r>
              <a:rPr lang="nb-NO" dirty="0"/>
              <a:t>Utrygg</a:t>
            </a:r>
          </a:p>
          <a:p>
            <a:r>
              <a:rPr lang="nb-NO" dirty="0"/>
              <a:t>Frykt </a:t>
            </a:r>
          </a:p>
          <a:p>
            <a:r>
              <a:rPr lang="nb-NO" dirty="0"/>
              <a:t>Trusler </a:t>
            </a:r>
          </a:p>
          <a:p>
            <a:r>
              <a:rPr lang="nb-NO" dirty="0"/>
              <a:t>Ingen tro på forandring; ”hjelper ikke” </a:t>
            </a:r>
          </a:p>
          <a:p>
            <a:r>
              <a:rPr lang="nb-NO" dirty="0"/>
              <a:t>Hjelp eller forhør? </a:t>
            </a:r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340768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6E6AD8-8897-4CEF-B64E-D4E78B2A1770}" type="datetime1">
              <a:rPr lang="nb-NO" smtClean="0"/>
              <a:pPr>
                <a:defRPr/>
              </a:pPr>
              <a:t>17.08.2020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C. Kinge</a:t>
            </a:r>
          </a:p>
        </p:txBody>
      </p:sp>
    </p:spTree>
    <p:extLst>
      <p:ext uri="{BB962C8B-B14F-4D97-AF65-F5344CB8AC3E}">
        <p14:creationId xmlns:p14="http://schemas.microsoft.com/office/powerpoint/2010/main" val="207266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nb-NO" dirty="0"/>
              <a:t>Hva hindrer deg i å snakke med barn/unge?</a:t>
            </a:r>
            <a:r>
              <a:rPr lang="nb-NO" sz="2000" dirty="0"/>
              <a:t> 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b-NO" dirty="0"/>
              <a:t>•Møte med egen sårbarhet i møte </a:t>
            </a:r>
          </a:p>
          <a:p>
            <a:pPr>
              <a:buNone/>
            </a:pPr>
            <a:r>
              <a:rPr lang="nb-NO" dirty="0"/>
              <a:t>      med barnet. </a:t>
            </a:r>
          </a:p>
          <a:p>
            <a:pPr>
              <a:buNone/>
            </a:pPr>
            <a:r>
              <a:rPr lang="nb-NO" dirty="0"/>
              <a:t>•Lojalitet/respekt overfor foreldre </a:t>
            </a:r>
          </a:p>
          <a:p>
            <a:pPr>
              <a:buNone/>
            </a:pPr>
            <a:r>
              <a:rPr lang="nb-NO" dirty="0"/>
              <a:t>•Mangel på kunnskap </a:t>
            </a:r>
          </a:p>
          <a:p>
            <a:pPr>
              <a:buNone/>
            </a:pPr>
            <a:r>
              <a:rPr lang="nb-NO" dirty="0"/>
              <a:t>•Angst for å blande seg i andres privatliv. </a:t>
            </a:r>
          </a:p>
          <a:p>
            <a:pPr>
              <a:buNone/>
            </a:pPr>
            <a:r>
              <a:rPr lang="nb-NO" dirty="0"/>
              <a:t>•Redsel for eventuelle konsekvenser/represalier. </a:t>
            </a:r>
          </a:p>
          <a:p>
            <a:pPr>
              <a:buNone/>
            </a:pPr>
            <a:r>
              <a:rPr lang="nb-NO" dirty="0"/>
              <a:t>•Frykt for å ta feil</a:t>
            </a:r>
          </a:p>
          <a:p>
            <a:pPr>
              <a:buNone/>
            </a:pPr>
            <a:endParaRPr lang="nb-NO" dirty="0"/>
          </a:p>
          <a:p>
            <a:pPr>
              <a:buNone/>
            </a:pPr>
            <a:r>
              <a:rPr lang="nb-NO" dirty="0"/>
              <a:t>Kanskje også frykt for å stille de «gale» spørsmålene og påføre barn/unge ekstra belastninger?</a:t>
            </a:r>
          </a:p>
          <a:p>
            <a:pPr>
              <a:buNone/>
            </a:pPr>
            <a:r>
              <a:rPr lang="nb-NO" dirty="0"/>
              <a:t>«Vi skal jo ikke drive terapi heller?»</a:t>
            </a:r>
          </a:p>
          <a:p>
            <a:pPr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DF922-B097-49A5-87C8-1114712E344A}" type="datetime1">
              <a:rPr lang="nb-NO" smtClean="0"/>
              <a:pPr>
                <a:defRPr/>
              </a:pPr>
              <a:t>17.08.2020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C. Kinge</a:t>
            </a:r>
          </a:p>
        </p:txBody>
      </p:sp>
    </p:spTree>
    <p:extLst>
      <p:ext uri="{BB962C8B-B14F-4D97-AF65-F5344CB8AC3E}">
        <p14:creationId xmlns:p14="http://schemas.microsoft.com/office/powerpoint/2010/main" val="3199469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/>
          </a:bodyPr>
          <a:lstStyle/>
          <a:p>
            <a:r>
              <a:rPr lang="nb-NO" dirty="0"/>
              <a:t>Lytte eller snakke?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92500" lnSpcReduction="10000"/>
          </a:bodyPr>
          <a:lstStyle/>
          <a:p>
            <a:endParaRPr lang="nb-NO" dirty="0"/>
          </a:p>
          <a:p>
            <a:endParaRPr lang="nb-NO" sz="3200" dirty="0"/>
          </a:p>
          <a:p>
            <a:endParaRPr lang="nb-NO" sz="3200" dirty="0"/>
          </a:p>
          <a:p>
            <a:r>
              <a:rPr lang="nb-NO" sz="3200" dirty="0"/>
              <a:t>Om å snakke så barn/unge lytter og lytte så barn/unge snakker</a:t>
            </a:r>
          </a:p>
          <a:p>
            <a:endParaRPr lang="nb-NO" sz="3200" dirty="0"/>
          </a:p>
          <a:p>
            <a:r>
              <a:rPr lang="nb-NO" sz="3200" dirty="0"/>
              <a:t>Det gjelder å finne balansen slik at man ikke blir underaktiv og samtalen dør ut, ei heller </a:t>
            </a:r>
            <a:r>
              <a:rPr lang="nb-NO" sz="3200" dirty="0" err="1"/>
              <a:t>overaktiv</a:t>
            </a:r>
            <a:r>
              <a:rPr lang="nb-NO" sz="3200" dirty="0"/>
              <a:t>, for da slukner barnets oppmerksomhet  </a:t>
            </a:r>
            <a:r>
              <a:rPr lang="nb-NO" sz="2400" dirty="0"/>
              <a:t>(Raundalen og Schultz 2008)</a:t>
            </a:r>
          </a:p>
          <a:p>
            <a:endParaRPr lang="nb-NO" dirty="0"/>
          </a:p>
          <a:p>
            <a:pPr lvl="7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923928" y="6381328"/>
            <a:ext cx="2133600" cy="365125"/>
          </a:xfrm>
        </p:spPr>
        <p:txBody>
          <a:bodyPr/>
          <a:lstStyle/>
          <a:p>
            <a:pPr>
              <a:defRPr/>
            </a:pPr>
            <a:fld id="{156A1372-211E-40CA-9A47-8A39E4BDE2FE}" type="datetime1">
              <a:rPr lang="nb-NO" smtClean="0"/>
              <a:t>17.08.2020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Kinge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29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D68D69C-1939-461E-ADDF-98AA769C5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181052"/>
            <a:ext cx="1152128" cy="676948"/>
          </a:xfrm>
          <a:prstGeom prst="rect">
            <a:avLst/>
          </a:prstGeom>
        </p:spPr>
      </p:pic>
      <p:pic>
        <p:nvPicPr>
          <p:cNvPr id="9" name="Picture 2" descr="Kvinne, Ensomhet, Sorg, Følelser, Ung Kvinne, Ba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3455368" cy="23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52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nb-NO" dirty="0">
                <a:solidFill>
                  <a:schemeClr val="tx1">
                    <a:lumMod val="95000"/>
                  </a:schemeClr>
                </a:solidFill>
              </a:rPr>
              <a:t>Seminarets hensikt er bl.a. ;</a:t>
            </a:r>
            <a:endParaRPr lang="nb-NO" sz="2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8313" y="764704"/>
            <a:ext cx="8229600" cy="5616624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nb-NO" sz="39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defRPr/>
            </a:pPr>
            <a:r>
              <a:rPr lang="nb-NO" sz="12800" dirty="0">
                <a:solidFill>
                  <a:schemeClr val="tx1">
                    <a:lumMod val="95000"/>
                  </a:schemeClr>
                </a:solidFill>
              </a:rPr>
              <a:t>å bidra til å skape en kultur med økt vekt på dialog og redusert behov for annen konflikthåndtering.</a:t>
            </a:r>
          </a:p>
          <a:p>
            <a:pPr>
              <a:defRPr/>
            </a:pPr>
            <a:endParaRPr lang="nb-NO" sz="128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defRPr/>
            </a:pPr>
            <a:r>
              <a:rPr lang="nb-NO" sz="12800" dirty="0">
                <a:solidFill>
                  <a:schemeClr val="tx1">
                    <a:lumMod val="95000"/>
                  </a:schemeClr>
                </a:solidFill>
              </a:rPr>
              <a:t>å skape økt trygghet på hvordan samtaler med barn/unge kan gjennomføres</a:t>
            </a:r>
          </a:p>
          <a:p>
            <a:pPr>
              <a:defRPr/>
            </a:pPr>
            <a:endParaRPr lang="nb-NO" sz="128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defRPr/>
            </a:pPr>
            <a:r>
              <a:rPr lang="nb-NO" sz="12800" dirty="0"/>
              <a:t>Å stimulere til økt nysgjerrighet  og engasjement om barns/unges egne opplevelser</a:t>
            </a:r>
          </a:p>
          <a:p>
            <a:pPr>
              <a:defRPr/>
            </a:pPr>
            <a:endParaRPr lang="nb-NO" sz="12800" dirty="0"/>
          </a:p>
          <a:p>
            <a:pPr>
              <a:defRPr/>
            </a:pPr>
            <a:r>
              <a:rPr lang="nb-NO" sz="12800" dirty="0">
                <a:solidFill>
                  <a:schemeClr val="tx1">
                    <a:lumMod val="95000"/>
                  </a:schemeClr>
                </a:solidFill>
              </a:rPr>
              <a:t>Å gi påminnelse om den enkeltes betydning for (utsatte) barn/unge</a:t>
            </a:r>
          </a:p>
          <a:p>
            <a:pPr>
              <a:defRPr/>
            </a:pPr>
            <a:endParaRPr lang="nb-NO" sz="3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124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6659563" y="6245225"/>
            <a:ext cx="24844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266E2AE-18BF-432C-9CE3-AD28773127C1}" type="datetime1">
              <a:rPr lang="nb-NO" altLang="nb-NO" sz="1800"/>
              <a:pPr eaLnBrk="1" hangingPunct="1">
                <a:spcBef>
                  <a:spcPct val="0"/>
                </a:spcBef>
                <a:buFontTx/>
                <a:buNone/>
              </a:pPr>
              <a:t>17.08.2020</a:t>
            </a:fld>
            <a:endParaRPr lang="nb-NO" altLang="nb-NO" sz="1800"/>
          </a:p>
        </p:txBody>
      </p:sp>
      <p:sp>
        <p:nvSpPr>
          <p:cNvPr id="5125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6156176" y="5949280"/>
            <a:ext cx="4968552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/>
              <a:t>           Emilie C. Kinge </a:t>
            </a:r>
          </a:p>
        </p:txBody>
      </p:sp>
    </p:spTree>
    <p:extLst>
      <p:ext uri="{BB962C8B-B14F-4D97-AF65-F5344CB8AC3E}">
        <p14:creationId xmlns:p14="http://schemas.microsoft.com/office/powerpoint/2010/main" val="852356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dialogen gir oss innsikt… </a:t>
            </a:r>
          </a:p>
        </p:txBody>
      </p:sp>
      <p:sp>
        <p:nvSpPr>
          <p:cNvPr id="33795" name="Plassholder for innhold 2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4741987"/>
          </a:xfrm>
        </p:spPr>
        <p:txBody>
          <a:bodyPr>
            <a:noAutofit/>
          </a:bodyPr>
          <a:lstStyle/>
          <a:p>
            <a:r>
              <a:rPr lang="nb-NO" sz="2400" dirty="0"/>
              <a:t>….ved at ordene vi bruker når vi snakker, er tanker. Å snakke er å tenke. Ordene får vekt ved at vi – og noen andre - lytter til dem.</a:t>
            </a:r>
          </a:p>
          <a:p>
            <a:pPr>
              <a:buNone/>
            </a:pPr>
            <a:endParaRPr lang="nb-NO" sz="2400" dirty="0"/>
          </a:p>
          <a:p>
            <a:r>
              <a:rPr lang="nb-NO" sz="2400" dirty="0"/>
              <a:t>….når man tillates å si noe som ennå ikke er ferdig tenkt, i en sammenheng der man også får tid og rom til å lete etter ordene.</a:t>
            </a:r>
          </a:p>
          <a:p>
            <a:endParaRPr lang="nb-NO" sz="2400" dirty="0"/>
          </a:p>
          <a:p>
            <a:r>
              <a:rPr lang="nb-NO" sz="2400" dirty="0"/>
              <a:t>Tankene blir til underveis, skritt for </a:t>
            </a:r>
          </a:p>
          <a:p>
            <a:pPr>
              <a:buNone/>
            </a:pPr>
            <a:r>
              <a:rPr lang="nb-NO" sz="2400" dirty="0"/>
              <a:t>    skritt, i takt med at vi finner ordene </a:t>
            </a:r>
          </a:p>
          <a:p>
            <a:pPr>
              <a:buNone/>
            </a:pPr>
            <a:r>
              <a:rPr lang="nb-NO" sz="2400" dirty="0"/>
              <a:t>	vi søker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95288" y="6237288"/>
            <a:ext cx="2133600" cy="365125"/>
          </a:xfrm>
        </p:spPr>
        <p:txBody>
          <a:bodyPr/>
          <a:lstStyle/>
          <a:p>
            <a:pPr>
              <a:defRPr/>
            </a:pPr>
            <a:fld id="{42A0FE19-25D1-43CC-A6E5-E90F6556F7B7}" type="datetime1">
              <a:rPr lang="nb-NO" smtClean="0"/>
              <a:pPr>
                <a:defRPr/>
              </a:pPr>
              <a:t>17.08.2020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C. Kinge</a:t>
            </a:r>
            <a:endParaRPr lang="nb-NO" dirty="0"/>
          </a:p>
        </p:txBody>
      </p:sp>
      <p:pic>
        <p:nvPicPr>
          <p:cNvPr id="9" name="Picture 3" descr="C:\Users\Bruker\Pictures\IMG_2254.JPG"/>
          <p:cNvPicPr>
            <a:picLocks noChangeAspect="1" noChangeArrowheads="1"/>
          </p:cNvPicPr>
          <p:nvPr/>
        </p:nvPicPr>
        <p:blipFill>
          <a:blip r:embed="rId3" cstate="print"/>
          <a:srcRect l="8000" r="22000"/>
          <a:stretch>
            <a:fillRect/>
          </a:stretch>
        </p:blipFill>
        <p:spPr bwMode="auto">
          <a:xfrm>
            <a:off x="6012160" y="3861048"/>
            <a:ext cx="2520280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779860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nb-NO" dirty="0"/>
              <a:t>Dialogens idealer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endParaRPr lang="nb-NO" sz="3600" dirty="0"/>
          </a:p>
          <a:p>
            <a:pPr lvl="1"/>
            <a:r>
              <a:rPr lang="nb-NO" sz="3600" dirty="0"/>
              <a:t>Kunsten å lytte</a:t>
            </a:r>
          </a:p>
          <a:p>
            <a:pPr lvl="1"/>
            <a:r>
              <a:rPr lang="nb-NO" sz="3600" dirty="0"/>
              <a:t>Kunsten å stille spørsmål.    Undring </a:t>
            </a:r>
          </a:p>
          <a:p>
            <a:pPr lvl="1"/>
            <a:r>
              <a:rPr lang="nb-NO" sz="3600" dirty="0"/>
              <a:t>Sosial årvåkenhet. Hvilke følelser rører seg i den andre?</a:t>
            </a:r>
          </a:p>
          <a:p>
            <a:pPr lvl="1"/>
            <a:r>
              <a:rPr lang="nb-NO" sz="3600" dirty="0"/>
              <a:t>Oppriktighet. Ærlighet, </a:t>
            </a:r>
            <a:r>
              <a:rPr lang="nb-NO" sz="3600" dirty="0" err="1"/>
              <a:t>dvs</a:t>
            </a:r>
            <a:r>
              <a:rPr lang="nb-NO" sz="3600" dirty="0"/>
              <a:t> å kunne dele egne tanker uten å se på dem som sannheten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AE20-567B-4B70-AC47-0B35E05A7608}" type="datetime1">
              <a:rPr lang="nb-NO" smtClean="0"/>
              <a:pPr/>
              <a:t>17.08.2020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Kinge</a:t>
            </a:r>
          </a:p>
        </p:txBody>
      </p:sp>
      <p:pic>
        <p:nvPicPr>
          <p:cNvPr id="6" name="Picture 2" descr="http://t0.gstatic.com/images?q=tbn:ANd9GcTwG25LTKjedq_j6h7ILHbgcLyPPjs18jCWTdEvpi17SPvk26i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656"/>
            <a:ext cx="3600400" cy="273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193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chemeClr val="tx1"/>
                </a:solidFill>
              </a:rPr>
              <a:t>Hva skal til for å opprette en dialogisk relasjon?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Fravær av ekspert</a:t>
            </a:r>
          </a:p>
          <a:p>
            <a:r>
              <a:rPr lang="nb-NO" sz="4000" dirty="0"/>
              <a:t>Fravær av makt</a:t>
            </a:r>
          </a:p>
          <a:p>
            <a:r>
              <a:rPr lang="nb-NO" sz="4000" dirty="0"/>
              <a:t>Fravær av autoritet</a:t>
            </a:r>
          </a:p>
          <a:p>
            <a:r>
              <a:rPr lang="nb-NO" sz="4000" dirty="0"/>
              <a:t>Fravær av objekt – subjekt</a:t>
            </a:r>
          </a:p>
          <a:p>
            <a:r>
              <a:rPr lang="nb-NO" sz="4000" dirty="0"/>
              <a:t>Nærvær av subjekt – </a:t>
            </a:r>
            <a:r>
              <a:rPr lang="nb-NO" sz="4000" dirty="0" err="1"/>
              <a:t>subjekt</a:t>
            </a:r>
            <a:r>
              <a:rPr lang="nb-NO" sz="4000" dirty="0"/>
              <a:t>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B4D4-AC10-4FF6-A238-937B75DF504D}" type="datetime1">
              <a:rPr lang="nb-NO" smtClean="0"/>
              <a:pPr/>
              <a:t>17.08.2020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32</a:t>
            </a:fld>
            <a:endParaRPr lang="nb-NO"/>
          </a:p>
        </p:txBody>
      </p:sp>
      <p:pic>
        <p:nvPicPr>
          <p:cNvPr id="8" name="Picture 2" descr="http://www.svelvik.kommune.no/Global/Virksomhetene,sesong%20mm/Familie,barn/barn%20voks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4036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>
            <a:normAutofit fontScale="90000"/>
          </a:bodyPr>
          <a:lstStyle/>
          <a:p>
            <a:pPr algn="l"/>
            <a:r>
              <a:rPr lang="nb-NO" altLang="nb-NO" sz="3200"/>
              <a:t>Om å skape et klima som gir rom for </a:t>
            </a:r>
            <a:br>
              <a:rPr lang="nb-NO" altLang="nb-NO" sz="3200"/>
            </a:br>
            <a:r>
              <a:rPr lang="nb-NO" altLang="nb-NO" sz="3200"/>
              <a:t>ulikhet, mangfold og åpenhet</a:t>
            </a:r>
          </a:p>
        </p:txBody>
      </p:sp>
      <p:sp>
        <p:nvSpPr>
          <p:cNvPr id="13315" name="Plassholder for innhold 2"/>
          <p:cNvSpPr>
            <a:spLocks noGrp="1"/>
          </p:cNvSpPr>
          <p:nvPr>
            <p:ph idx="1"/>
          </p:nvPr>
        </p:nvSpPr>
        <p:spPr>
          <a:xfrm>
            <a:off x="107950" y="1125538"/>
            <a:ext cx="8589963" cy="488473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b-NO" sz="2800" dirty="0"/>
              <a:t>GENERELT:</a:t>
            </a:r>
          </a:p>
          <a:p>
            <a:pPr>
              <a:defRPr/>
            </a:pPr>
            <a:r>
              <a:rPr lang="nb-NO" sz="2800" dirty="0"/>
              <a:t>gjennom  å arbeide med/snakke om/reflektere og undre seg/utforske.. temaer som: ønsker, behov, følelser, ulike reaksjonsmåter, ulike tilstander </a:t>
            </a:r>
            <a:r>
              <a:rPr lang="nb-NO" sz="2800" dirty="0" err="1"/>
              <a:t>osv</a:t>
            </a:r>
            <a:r>
              <a:rPr lang="nb-NO" sz="2800" dirty="0"/>
              <a:t> </a:t>
            </a:r>
            <a:r>
              <a:rPr lang="nb-NO" sz="2800" i="1" dirty="0"/>
              <a:t>i ”fredstid”</a:t>
            </a:r>
          </a:p>
          <a:p>
            <a:pPr>
              <a:defRPr/>
            </a:pPr>
            <a:endParaRPr lang="nb-NO" sz="2800" dirty="0"/>
          </a:p>
          <a:p>
            <a:pPr marL="0" indent="0">
              <a:buFontTx/>
              <a:buNone/>
              <a:defRPr/>
            </a:pPr>
            <a:r>
              <a:rPr lang="nb-NO" sz="2800" dirty="0"/>
              <a:t>SPESIELT: </a:t>
            </a:r>
          </a:p>
          <a:p>
            <a:pPr>
              <a:defRPr/>
            </a:pPr>
            <a:r>
              <a:rPr lang="nb-NO" sz="2800" dirty="0"/>
              <a:t>Kan forenkle kontakten og dialogen og forkorte prosessen med å komme nær dem (barn/unge og/eller foreldre) som er spesielt utsatt</a:t>
            </a:r>
          </a:p>
        </p:txBody>
      </p:sp>
      <p:sp>
        <p:nvSpPr>
          <p:cNvPr id="20484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7669213" y="6245225"/>
            <a:ext cx="147478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6D54D8C-3CC7-4783-9D9B-B22436432353}" type="datetime1">
              <a:rPr lang="nb-NO" altLang="nb-NO" sz="1800" smtClean="0"/>
              <a:t>17.08.2020</a:t>
            </a:fld>
            <a:endParaRPr lang="nb-NO" altLang="nb-NO" sz="1800"/>
          </a:p>
        </p:txBody>
      </p:sp>
      <p:sp>
        <p:nvSpPr>
          <p:cNvPr id="20485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3203575" y="6092825"/>
            <a:ext cx="23050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/>
              <a:t>Emilie C.  Kinge</a:t>
            </a: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33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D68D69C-1939-461E-ADDF-98AA769C5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181052"/>
            <a:ext cx="1152128" cy="67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53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>
                <a:solidFill>
                  <a:schemeClr val="tx1"/>
                </a:solidFill>
              </a:rPr>
              <a:t>Samtalen </a:t>
            </a:r>
            <a:endParaRPr lang="nb-NO" sz="440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2656" y="1628800"/>
            <a:ext cx="901134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nb-NO" b="1" cap="all" dirty="0"/>
          </a:p>
          <a:p>
            <a:r>
              <a:rPr lang="nb-NO" sz="3200" dirty="0">
                <a:latin typeface="+mj-lt"/>
              </a:rPr>
              <a:t>Unngå generelle spørsmål av typen. ”hvordan har du det?”,  ”hvordan har du hatt det siden sist? i SFO/skolen? helgen? ferien? osv. </a:t>
            </a:r>
          </a:p>
          <a:p>
            <a:r>
              <a:rPr lang="nb-NO" sz="3200" dirty="0">
                <a:latin typeface="+mj-lt"/>
              </a:rPr>
              <a:t>Invitere gjerne gjennom konkrete spørsmål som: </a:t>
            </a:r>
          </a:p>
          <a:p>
            <a:pPr>
              <a:buNone/>
            </a:pPr>
            <a:r>
              <a:rPr lang="nb-NO" sz="3200" dirty="0">
                <a:latin typeface="+mj-lt"/>
              </a:rPr>
              <a:t>	”hva skjedde da….”,  ”fortell”, ”hva skjer”, hva tenker du?”, hvordan opplevde du..”, ”kan du si noe mer”  fortell mer om det…” osv. 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427984" y="6381328"/>
            <a:ext cx="2133600" cy="365125"/>
          </a:xfrm>
        </p:spPr>
        <p:txBody>
          <a:bodyPr/>
          <a:lstStyle/>
          <a:p>
            <a:fld id="{F3F64A54-DF6D-4ACC-B33C-113ACD2257B5}" type="datetime1">
              <a:rPr lang="nb-NO" smtClean="0"/>
              <a:t>17.08.2020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34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D68D69C-1939-461E-ADDF-98AA769C5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181052"/>
            <a:ext cx="1152128" cy="67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99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nb-NO" sz="5400" dirty="0">
                <a:solidFill>
                  <a:schemeClr val="bg1"/>
                </a:solidFill>
              </a:rPr>
            </a:br>
            <a:r>
              <a:rPr lang="nb-NO" sz="4400" dirty="0">
                <a:solidFill>
                  <a:schemeClr val="tx1"/>
                </a:solidFill>
              </a:rPr>
              <a:t>Prøv å stille spørsmål som retter seg mot: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nb-NO" sz="3200" dirty="0"/>
          </a:p>
          <a:p>
            <a:r>
              <a:rPr lang="nb-NO" sz="3200" dirty="0">
                <a:latin typeface="+mj-lt"/>
              </a:rPr>
              <a:t>…følelser, reaksjoner og </a:t>
            </a:r>
            <a:r>
              <a:rPr lang="nb-NO" sz="3200" dirty="0" err="1">
                <a:latin typeface="+mj-lt"/>
              </a:rPr>
              <a:t>opplevelser</a:t>
            </a:r>
            <a:r>
              <a:rPr lang="nb-NO" sz="3200" dirty="0">
                <a:latin typeface="+mj-lt"/>
              </a:rPr>
              <a:t> </a:t>
            </a:r>
          </a:p>
          <a:p>
            <a:r>
              <a:rPr lang="nb-NO" sz="3500" dirty="0">
                <a:latin typeface="+mj-lt"/>
              </a:rPr>
              <a:t>    undre seg spørsmål:</a:t>
            </a:r>
          </a:p>
          <a:p>
            <a:pPr>
              <a:buNone/>
            </a:pPr>
            <a:r>
              <a:rPr lang="nb-NO" sz="3500" dirty="0">
                <a:latin typeface="+mj-lt"/>
              </a:rPr>
              <a:t>		</a:t>
            </a:r>
            <a:r>
              <a:rPr lang="nb-NO" sz="3300" dirty="0">
                <a:latin typeface="+mj-lt"/>
              </a:rPr>
              <a:t>hva ville skje hvis du….</a:t>
            </a:r>
          </a:p>
          <a:p>
            <a:pPr>
              <a:buNone/>
            </a:pPr>
            <a:r>
              <a:rPr lang="nb-NO" sz="3300" dirty="0">
                <a:latin typeface="+mj-lt"/>
              </a:rPr>
              <a:t>		tenk deg at du….</a:t>
            </a:r>
          </a:p>
          <a:p>
            <a:pPr>
              <a:buNone/>
            </a:pPr>
            <a:r>
              <a:rPr lang="nb-NO" sz="3300" dirty="0">
                <a:latin typeface="+mj-lt"/>
              </a:rPr>
              <a:t>		hva skulle du ønske ville skje hvis…..</a:t>
            </a:r>
          </a:p>
          <a:p>
            <a:pPr lvl="1"/>
            <a:r>
              <a:rPr lang="nb-NO" sz="3100" dirty="0">
                <a:latin typeface="+mj-lt"/>
              </a:rPr>
              <a:t>   hva kunne du  ønske at vi voksne skal gjøre når… (hva tenker du hadde vært fint, lurt å gjøre når…) osv.</a:t>
            </a:r>
          </a:p>
          <a:p>
            <a:pPr>
              <a:buNone/>
            </a:pPr>
            <a:endParaRPr lang="nb-NO" sz="3300" dirty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endParaRPr lang="nb-NO" sz="3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44008" y="6381328"/>
            <a:ext cx="2133600" cy="365125"/>
          </a:xfrm>
        </p:spPr>
        <p:txBody>
          <a:bodyPr/>
          <a:lstStyle/>
          <a:p>
            <a:fld id="{7D27C2E1-01EE-4719-8EC7-7770C2CC74E1}" type="datetime1">
              <a:rPr lang="nb-NO" smtClean="0"/>
              <a:t>17.08.2020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35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D68D69C-1939-461E-ADDF-98AA769C5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181052"/>
            <a:ext cx="1152128" cy="67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89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Setningsutfylling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3200" dirty="0">
                <a:latin typeface="+mj-lt"/>
              </a:rPr>
              <a:t>Det som gjør meg mest glad for tiden er...</a:t>
            </a:r>
          </a:p>
          <a:p>
            <a:r>
              <a:rPr lang="nb-NO" sz="3200" dirty="0">
                <a:latin typeface="+mj-lt"/>
              </a:rPr>
              <a:t>Det som gjør meg mest trist for tiden er...</a:t>
            </a:r>
          </a:p>
          <a:p>
            <a:r>
              <a:rPr lang="nb-NO" sz="3200" dirty="0">
                <a:latin typeface="+mj-lt"/>
              </a:rPr>
              <a:t>Det jeg savner mest i livet mitt nå er...</a:t>
            </a:r>
          </a:p>
          <a:p>
            <a:r>
              <a:rPr lang="nb-NO" sz="3200" dirty="0">
                <a:latin typeface="+mj-lt"/>
              </a:rPr>
              <a:t>Når jeg våkner om natten tenker jeg...</a:t>
            </a:r>
          </a:p>
          <a:p>
            <a:r>
              <a:rPr lang="nb-NO" sz="3200" dirty="0">
                <a:latin typeface="+mj-lt"/>
              </a:rPr>
              <a:t>Mitt høyeste ønske er....</a:t>
            </a:r>
            <a:r>
              <a:rPr lang="nb-NO" sz="3600" dirty="0">
                <a:latin typeface="+mj-lt"/>
              </a:rPr>
              <a:t>   </a:t>
            </a:r>
            <a:r>
              <a:rPr lang="nb-NO" sz="2000" dirty="0">
                <a:latin typeface="+mj-lt"/>
              </a:rPr>
              <a:t>(</a:t>
            </a:r>
            <a:r>
              <a:rPr lang="nb-NO" sz="2000" dirty="0" err="1">
                <a:latin typeface="+mj-lt"/>
              </a:rPr>
              <a:t>Raundalen</a:t>
            </a:r>
            <a:r>
              <a:rPr lang="nb-NO" sz="2000" dirty="0">
                <a:latin typeface="+mj-lt"/>
              </a:rPr>
              <a:t> og Schultz 2006)</a:t>
            </a:r>
          </a:p>
          <a:p>
            <a:r>
              <a:rPr lang="nb-NO" sz="3200" dirty="0">
                <a:latin typeface="+mj-lt"/>
              </a:rPr>
              <a:t>Du kan være redd, glad, trist, sint når…..</a:t>
            </a:r>
          </a:p>
          <a:p>
            <a:r>
              <a:rPr lang="nb-NO" sz="3200" dirty="0">
                <a:latin typeface="+mj-lt"/>
              </a:rPr>
              <a:t>Når du blir redd, glad, trist, sint kan det hende at du….</a:t>
            </a:r>
            <a:r>
              <a:rPr lang="nb-NO" sz="2000" dirty="0">
                <a:latin typeface="+mj-lt"/>
              </a:rPr>
              <a:t>. (</a:t>
            </a:r>
            <a:r>
              <a:rPr lang="nb-NO" sz="2000" dirty="0" err="1">
                <a:latin typeface="+mj-lt"/>
              </a:rPr>
              <a:t>Svatun</a:t>
            </a:r>
            <a:r>
              <a:rPr lang="nb-NO" sz="2000" dirty="0">
                <a:latin typeface="+mj-lt"/>
              </a:rPr>
              <a:t>  2007)</a:t>
            </a:r>
          </a:p>
          <a:p>
            <a:endParaRPr lang="nb-NO" sz="2000" dirty="0">
              <a:solidFill>
                <a:schemeClr val="bg1"/>
              </a:solidFill>
              <a:latin typeface="+mj-lt"/>
            </a:endParaRPr>
          </a:p>
          <a:p>
            <a:endParaRPr lang="nb-NO" sz="2000" dirty="0">
              <a:solidFill>
                <a:schemeClr val="bg1"/>
              </a:solidFill>
            </a:endParaRPr>
          </a:p>
          <a:p>
            <a:endParaRPr lang="nb-NO" sz="3200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427984" y="6309320"/>
            <a:ext cx="2133600" cy="365125"/>
          </a:xfrm>
        </p:spPr>
        <p:txBody>
          <a:bodyPr/>
          <a:lstStyle/>
          <a:p>
            <a:fld id="{30ED0AE5-89C8-4621-9418-3D8313D18800}" type="datetime1">
              <a:rPr lang="nb-NO" smtClean="0"/>
              <a:t>17.08.2020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36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D68D69C-1939-461E-ADDF-98AA769C5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181052"/>
            <a:ext cx="1152128" cy="67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49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/>
            <a:r>
              <a:rPr lang="nb-NO" sz="2800"/>
              <a:t>Fremmende kommunikasjon. Oppsummering</a:t>
            </a:r>
          </a:p>
        </p:txBody>
      </p:sp>
      <p:sp>
        <p:nvSpPr>
          <p:cNvPr id="48131" name="Plassholder for innhold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876925"/>
          </a:xfrm>
        </p:spPr>
        <p:txBody>
          <a:bodyPr>
            <a:normAutofit/>
          </a:bodyPr>
          <a:lstStyle/>
          <a:p>
            <a:r>
              <a:rPr lang="nb-NO" sz="2800" dirty="0"/>
              <a:t>Anerkjennelse</a:t>
            </a:r>
          </a:p>
          <a:p>
            <a:r>
              <a:rPr lang="nb-NO" sz="2800" dirty="0" err="1"/>
              <a:t>Inntoning</a:t>
            </a:r>
            <a:endParaRPr lang="nb-NO" sz="2800" dirty="0"/>
          </a:p>
          <a:p>
            <a:r>
              <a:rPr lang="nb-NO" sz="2800" dirty="0"/>
              <a:t>Åpne </a:t>
            </a:r>
            <a:r>
              <a:rPr lang="nb-NO" sz="2800" dirty="0" err="1"/>
              <a:t>vs</a:t>
            </a:r>
            <a:r>
              <a:rPr lang="nb-NO" sz="2800" dirty="0"/>
              <a:t> lukkende spørsmål</a:t>
            </a:r>
          </a:p>
          <a:p>
            <a:r>
              <a:rPr lang="nb-NO" sz="2800" dirty="0"/>
              <a:t>Utforskende og  undrende spørsmål</a:t>
            </a:r>
          </a:p>
          <a:p>
            <a:r>
              <a:rPr lang="nb-NO" sz="2800" dirty="0"/>
              <a:t>Benevning og beskrivelser  </a:t>
            </a:r>
            <a:r>
              <a:rPr lang="nb-NO" sz="2800" dirty="0" err="1"/>
              <a:t>vs</a:t>
            </a:r>
            <a:r>
              <a:rPr lang="nb-NO" sz="2800" dirty="0"/>
              <a:t> spørsmål</a:t>
            </a:r>
          </a:p>
          <a:p>
            <a:r>
              <a:rPr lang="nb-NO" sz="2800" dirty="0"/>
              <a:t>Om å gjette seg inn</a:t>
            </a:r>
          </a:p>
          <a:p>
            <a:r>
              <a:rPr lang="nb-NO" sz="2800" dirty="0"/>
              <a:t>Gjentakelse av det barnet sier (som forsterkning og bekreftelse)</a:t>
            </a:r>
          </a:p>
          <a:p>
            <a:r>
              <a:rPr lang="nb-NO" sz="2800" dirty="0"/>
              <a:t>Setningsutfylling</a:t>
            </a:r>
          </a:p>
          <a:p>
            <a:r>
              <a:rPr lang="nb-NO" sz="2800" dirty="0"/>
              <a:t>Pauser</a:t>
            </a:r>
          </a:p>
          <a:p>
            <a:pPr marL="0" indent="0">
              <a:buNone/>
            </a:pPr>
            <a:r>
              <a:rPr lang="nb-NO" sz="2800" dirty="0"/>
              <a:t>                </a:t>
            </a:r>
            <a:r>
              <a:rPr lang="nb-NO" sz="2800" dirty="0" err="1"/>
              <a:t>Metakommunikasjon</a:t>
            </a:r>
            <a:r>
              <a:rPr lang="nb-NO" sz="2800" dirty="0"/>
              <a:t>. Oppsummeringer.</a:t>
            </a:r>
          </a:p>
        </p:txBody>
      </p:sp>
      <p:sp>
        <p:nvSpPr>
          <p:cNvPr id="48132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43857DA-C3D1-460D-80E5-79FAB3274B24}" type="datetime1">
              <a:rPr lang="nb-NO" smtClean="0"/>
              <a:t>17.08.2020</a:t>
            </a:fld>
            <a:endParaRPr lang="nb-NO"/>
          </a:p>
        </p:txBody>
      </p:sp>
      <p:sp>
        <p:nvSpPr>
          <p:cNvPr id="48133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3059113" y="6092825"/>
            <a:ext cx="3457575" cy="628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/>
              <a:t>Emilie C.  Kinge</a:t>
            </a:r>
            <a:endParaRPr lang="nb-NO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37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D68D69C-1939-461E-ADDF-98AA769C5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021288"/>
            <a:ext cx="1152128" cy="67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6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TEAM OG TEAMSAMARBEID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r>
              <a:rPr lang="nb-NO" sz="2800" dirty="0"/>
              <a:t>Mål: helhetlig tenkning, likeverdig deltakelse,</a:t>
            </a:r>
          </a:p>
          <a:p>
            <a:r>
              <a:rPr lang="nb-NO" sz="2800" dirty="0"/>
              <a:t>Hva preger et godt team?</a:t>
            </a:r>
          </a:p>
          <a:p>
            <a:pPr lvl="1"/>
            <a:r>
              <a:rPr lang="nb-NO" sz="2800" dirty="0"/>
              <a:t>Fravær av allianser mellom enkeltaktører</a:t>
            </a:r>
          </a:p>
          <a:p>
            <a:pPr lvl="1"/>
            <a:r>
              <a:rPr lang="nb-NO" sz="2800" dirty="0"/>
              <a:t>Enighet om arbeids- og ansvarsfordeling</a:t>
            </a:r>
          </a:p>
          <a:p>
            <a:pPr lvl="1"/>
            <a:r>
              <a:rPr lang="nb-NO" sz="2800" dirty="0"/>
              <a:t>Erkjennelse av at team medlemmene er avhengig av hverandre, den enkeltes kompetanse og fellesskapets styrke, utfyllende funksjoner</a:t>
            </a:r>
          </a:p>
          <a:p>
            <a:pPr lvl="1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6BA7-8AE3-47DA-AB11-5AFA23F0299E}" type="datetime1">
              <a:rPr lang="nb-NO" smtClean="0"/>
              <a:pPr/>
              <a:t>17.08.2020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Kinge</a:t>
            </a:r>
          </a:p>
        </p:txBody>
      </p:sp>
    </p:spTree>
    <p:extLst>
      <p:ext uri="{BB962C8B-B14F-4D97-AF65-F5344CB8AC3E}">
        <p14:creationId xmlns:p14="http://schemas.microsoft.com/office/powerpoint/2010/main" val="30452220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80120"/>
          </a:xfrm>
        </p:spPr>
        <p:txBody>
          <a:bodyPr>
            <a:noAutofit/>
          </a:bodyPr>
          <a:lstStyle/>
          <a:p>
            <a:r>
              <a:rPr lang="nb-NO" sz="3600" b="1" dirty="0"/>
              <a:t>Oppsummeringsspørsmål til diskusjon</a:t>
            </a:r>
            <a:r>
              <a:rPr lang="nb-NO" sz="3600" dirty="0"/>
              <a:t>:</a:t>
            </a:r>
            <a:br>
              <a:rPr lang="nb-NO" sz="3600" dirty="0"/>
            </a:b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7606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b-NO" sz="9600" dirty="0"/>
              <a:t>Våre verdier og  menneskesyn styrer vår kommunikasjon med andre mennesker, enten de er små eller store. Videre kan det være lett å være enige om at empati og anerkjennelse av den andre er viktige kvaliteter i mellommenneskelig kontakt. Men hva betyr dette egentlig i praksis? Og hvorfor endrer vi ofte verdier i kontakt med dem som utfordrer oss?</a:t>
            </a:r>
          </a:p>
          <a:p>
            <a:endParaRPr lang="nb-NO" sz="11200" dirty="0"/>
          </a:p>
          <a:p>
            <a:r>
              <a:rPr lang="nb-NO" sz="11200" dirty="0"/>
              <a:t>Hvordan kan SFO/skole og foreldre samarbeide om å skape et klima/en kultur  i barnehagen/skolen som skaper trivsel og inkludering av alle?</a:t>
            </a:r>
          </a:p>
          <a:p>
            <a:pPr>
              <a:defRPr/>
            </a:pPr>
            <a:r>
              <a:rPr lang="nb-NO" sz="11200" dirty="0"/>
              <a:t>Hvorfor er barn/unge som utfordrer oss spesielt sårbare?</a:t>
            </a:r>
          </a:p>
          <a:p>
            <a:pPr>
              <a:defRPr/>
            </a:pPr>
            <a:r>
              <a:rPr lang="nb-NO" sz="11200" dirty="0"/>
              <a:t>Hvordan påvirkes vi av utfordrende atferd? </a:t>
            </a:r>
          </a:p>
          <a:p>
            <a:pPr>
              <a:defRPr/>
            </a:pPr>
            <a:r>
              <a:rPr lang="nb-NO" sz="11200" dirty="0"/>
              <a:t>I hvilke grad og på hvilken måte kan dette prege våre handlinger, reaksjonsmåter og valg av tiltak?</a:t>
            </a:r>
          </a:p>
          <a:p>
            <a:endParaRPr lang="nb-NO" sz="80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B4D4-AC10-4FF6-A238-937B75DF504D}" type="datetime1">
              <a:rPr lang="nb-NO" smtClean="0"/>
              <a:pPr/>
              <a:t>17.08.2020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383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Fra «The </a:t>
            </a:r>
            <a:r>
              <a:rPr lang="nb-NO" sz="2800" dirty="0" err="1"/>
              <a:t>Cab</a:t>
            </a:r>
            <a:r>
              <a:rPr lang="nb-NO" sz="2800" dirty="0"/>
              <a:t> Ride»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sz="3600" dirty="0"/>
          </a:p>
          <a:p>
            <a:endParaRPr lang="en-US" sz="4400" dirty="0"/>
          </a:p>
          <a:p>
            <a:r>
              <a:rPr lang="en-US" sz="4400" dirty="0"/>
              <a:t>People may not remember exactly what you did, or what you said but they will always remember how you made them feel.</a:t>
            </a:r>
            <a:endParaRPr lang="nb-NO" sz="4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3B2080-736F-4976-8489-A2BB62742849}" type="datetime1">
              <a:rPr lang="nb-NO" smtClean="0"/>
              <a:pPr>
                <a:defRPr/>
              </a:pPr>
              <a:t>17.08.2020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9265D-008E-40B1-BAC9-F0D6B1C2A23B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6632"/>
            <a:ext cx="44644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2950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altLang="nb-NO" sz="2000" b="1"/>
              <a:t>Gunilla Wahlstrøm i ”Nikki, den umulige ungen”:</a:t>
            </a:r>
            <a:endParaRPr lang="nb-NO" altLang="nb-NO" sz="2000"/>
          </a:p>
        </p:txBody>
      </p:sp>
      <p:sp>
        <p:nvSpPr>
          <p:cNvPr id="37891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6">
              <a:defRPr/>
            </a:pPr>
            <a:endParaRPr lang="nb-NO" sz="3000" b="1" i="1" dirty="0"/>
          </a:p>
          <a:p>
            <a:pPr>
              <a:buFontTx/>
              <a:buNone/>
              <a:defRPr/>
            </a:pPr>
            <a:endParaRPr lang="nb-NO" sz="4000" b="1" dirty="0"/>
          </a:p>
          <a:p>
            <a:pPr>
              <a:buFontTx/>
              <a:buNone/>
              <a:defRPr/>
            </a:pPr>
            <a:r>
              <a:rPr lang="nb-NO" sz="4000" b="1" dirty="0"/>
              <a:t>”</a:t>
            </a:r>
            <a:r>
              <a:rPr lang="nb-NO" sz="4000" dirty="0"/>
              <a:t>Den dagen menneskene </a:t>
            </a:r>
          </a:p>
          <a:p>
            <a:pPr>
              <a:buFontTx/>
              <a:buNone/>
              <a:defRPr/>
            </a:pPr>
            <a:r>
              <a:rPr lang="nb-NO" sz="4000" dirty="0"/>
              <a:t>forstår at de ikke forstår, </a:t>
            </a:r>
          </a:p>
          <a:p>
            <a:pPr>
              <a:buFontTx/>
              <a:buNone/>
              <a:defRPr/>
            </a:pPr>
            <a:r>
              <a:rPr lang="nb-NO" sz="4000" dirty="0"/>
              <a:t>den dagen kan underet</a:t>
            </a:r>
          </a:p>
          <a:p>
            <a:pPr>
              <a:buFontTx/>
              <a:buNone/>
              <a:defRPr/>
            </a:pPr>
            <a:r>
              <a:rPr lang="nb-NO" sz="4000" dirty="0"/>
              <a:t> skje. Det er da hjertet og </a:t>
            </a:r>
          </a:p>
          <a:p>
            <a:pPr>
              <a:buFontTx/>
              <a:buNone/>
              <a:defRPr/>
            </a:pPr>
            <a:r>
              <a:rPr lang="nb-NO" sz="4000" dirty="0"/>
              <a:t>sinn kan åpnes og innsikten senke seg inn i </a:t>
            </a:r>
          </a:p>
          <a:p>
            <a:pPr>
              <a:buFontTx/>
              <a:buNone/>
              <a:defRPr/>
            </a:pPr>
            <a:r>
              <a:rPr lang="nb-NO" sz="4000" dirty="0"/>
              <a:t>enkeltmennesket.  </a:t>
            </a:r>
          </a:p>
          <a:p>
            <a:pPr>
              <a:buFontTx/>
              <a:buNone/>
              <a:defRPr/>
            </a:pPr>
            <a:r>
              <a:rPr lang="nb-NO" sz="4000" dirty="0"/>
              <a:t>Det er da den harde knoppen kan våge å folde </a:t>
            </a:r>
          </a:p>
          <a:p>
            <a:pPr>
              <a:buFontTx/>
              <a:buNone/>
              <a:defRPr/>
            </a:pPr>
            <a:r>
              <a:rPr lang="nb-NO" sz="4000" dirty="0"/>
              <a:t>seg ut i full blomst.”</a:t>
            </a:r>
            <a:endParaRPr lang="nb-NO" sz="2400" dirty="0"/>
          </a:p>
          <a:p>
            <a:pPr>
              <a:buFont typeface="Arial" charset="0"/>
              <a:buNone/>
              <a:defRPr/>
            </a:pPr>
            <a:endParaRPr lang="nb-NO" sz="2400" dirty="0"/>
          </a:p>
          <a:p>
            <a:pPr>
              <a:defRPr/>
            </a:pPr>
            <a:endParaRPr lang="nb-NO" dirty="0"/>
          </a:p>
        </p:txBody>
      </p:sp>
      <p:sp>
        <p:nvSpPr>
          <p:cNvPr id="37892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A6E94F-8228-4D1B-A742-68DE6D3CD3B9}" type="datetime1">
              <a:rPr lang="nb-NO" altLang="nb-NO" sz="1400"/>
              <a:pPr algn="r" eaLnBrk="1" hangingPunct="1">
                <a:spcBef>
                  <a:spcPct val="0"/>
                </a:spcBef>
                <a:buFontTx/>
                <a:buNone/>
              </a:pPr>
              <a:t>17.08.2020</a:t>
            </a:fld>
            <a:endParaRPr lang="nb-NO" altLang="nb-NO" sz="1400"/>
          </a:p>
        </p:txBody>
      </p:sp>
      <p:sp>
        <p:nvSpPr>
          <p:cNvPr id="37893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Emilie Kinge</a:t>
            </a:r>
          </a:p>
        </p:txBody>
      </p:sp>
      <p:sp>
        <p:nvSpPr>
          <p:cNvPr id="37894" name="Plassholder for lysbildenummer 5"/>
          <p:cNvSpPr>
            <a:spLocks noGrp="1"/>
          </p:cNvSpPr>
          <p:nvPr>
            <p:ph type="sldNum" sz="quarter" idx="10"/>
          </p:nvPr>
        </p:nvSpPr>
        <p:spPr>
          <a:xfrm>
            <a:off x="7924800" y="6356350"/>
            <a:ext cx="7620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E513AD-4D35-45DA-8CE3-AC1927F0FF36}" type="slidenum">
              <a:rPr lang="nb-NO" altLang="nb-NO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nb-NO" altLang="nb-NO" sz="1400"/>
          </a:p>
        </p:txBody>
      </p:sp>
      <p:pic>
        <p:nvPicPr>
          <p:cNvPr id="37895" name="Picture 3" descr="C:\Users\Bruker\Pictures\Alan\IMG_16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052513"/>
            <a:ext cx="34925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280266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nb-NO" dirty="0"/>
              <a:t>Bjørn Eidsvåg</a:t>
            </a:r>
          </a:p>
        </p:txBody>
      </p:sp>
      <p:sp>
        <p:nvSpPr>
          <p:cNvPr id="49155" name="Plassholder for innhold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4896569"/>
          </a:xfrm>
        </p:spPr>
        <p:txBody>
          <a:bodyPr>
            <a:normAutofit fontScale="25000" lnSpcReduction="20000"/>
          </a:bodyPr>
          <a:lstStyle/>
          <a:p>
            <a:br>
              <a:rPr lang="nb-NO" sz="1000" dirty="0"/>
            </a:br>
            <a:endParaRPr lang="nb-NO" sz="1000" dirty="0"/>
          </a:p>
          <a:p>
            <a:endParaRPr lang="nb-NO" sz="1000" dirty="0"/>
          </a:p>
          <a:p>
            <a:endParaRPr lang="nb-NO" sz="1000" dirty="0"/>
          </a:p>
          <a:p>
            <a:r>
              <a:rPr lang="nb-NO" sz="9600" dirty="0"/>
              <a:t>Me e </a:t>
            </a:r>
            <a:r>
              <a:rPr lang="nb-NO" sz="9600" dirty="0" err="1"/>
              <a:t>kver</a:t>
            </a:r>
            <a:r>
              <a:rPr lang="nb-NO" sz="9600" dirty="0"/>
              <a:t> og </a:t>
            </a:r>
            <a:r>
              <a:rPr lang="nb-NO" sz="9600" dirty="0" err="1"/>
              <a:t>ein</a:t>
            </a:r>
            <a:r>
              <a:rPr lang="nb-NO" sz="9600" dirty="0"/>
              <a:t> ei gåta</a:t>
            </a:r>
            <a:br>
              <a:rPr lang="nb-NO" sz="9600" dirty="0"/>
            </a:br>
            <a:r>
              <a:rPr lang="nb-NO" sz="9600" dirty="0"/>
              <a:t>et lite univers</a:t>
            </a:r>
            <a:br>
              <a:rPr lang="nb-NO" sz="9600" dirty="0"/>
            </a:br>
            <a:r>
              <a:rPr lang="nb-NO" sz="9600" dirty="0" err="1"/>
              <a:t>ikkje</a:t>
            </a:r>
            <a:r>
              <a:rPr lang="nb-NO" sz="9600" dirty="0"/>
              <a:t> lette </a:t>
            </a:r>
            <a:r>
              <a:rPr lang="nb-NO" sz="9600" dirty="0" err="1"/>
              <a:t>åbli</a:t>
            </a:r>
            <a:r>
              <a:rPr lang="nb-NO" sz="9600" dirty="0"/>
              <a:t> kloke på</a:t>
            </a:r>
            <a:br>
              <a:rPr lang="nb-NO" sz="9600" dirty="0"/>
            </a:br>
            <a:r>
              <a:rPr lang="nb-NO" sz="9600" dirty="0" err="1"/>
              <a:t>me</a:t>
            </a:r>
            <a:r>
              <a:rPr lang="nb-NO" sz="9600" dirty="0"/>
              <a:t> forsøke å forstå oss</a:t>
            </a:r>
            <a:br>
              <a:rPr lang="nb-NO" sz="9600" dirty="0"/>
            </a:br>
            <a:r>
              <a:rPr lang="nb-NO" sz="9600" dirty="0"/>
              <a:t>på kryss og på tvers</a:t>
            </a:r>
            <a:br>
              <a:rPr lang="nb-NO" sz="9600" dirty="0"/>
            </a:br>
            <a:r>
              <a:rPr lang="nb-NO" sz="9600" dirty="0"/>
              <a:t>men har veldig langt igjen å gå</a:t>
            </a:r>
          </a:p>
          <a:p>
            <a:endParaRPr lang="nb-NO" sz="9600" dirty="0"/>
          </a:p>
          <a:p>
            <a:r>
              <a:rPr lang="nb-NO" sz="9600" dirty="0"/>
              <a:t>Det e lurt å væra åpen og rause</a:t>
            </a:r>
            <a:br>
              <a:rPr lang="nb-NO" sz="9600" dirty="0"/>
            </a:br>
            <a:r>
              <a:rPr lang="nb-NO" sz="9600" dirty="0"/>
              <a:t>det </a:t>
            </a:r>
            <a:r>
              <a:rPr lang="nb-NO" sz="9600" dirty="0" err="1"/>
              <a:t>e'kje</a:t>
            </a:r>
            <a:r>
              <a:rPr lang="nb-NO" sz="9600" dirty="0"/>
              <a:t> smart å fella </a:t>
            </a:r>
            <a:r>
              <a:rPr lang="nb-NO" sz="9600" dirty="0" err="1"/>
              <a:t>dommar</a:t>
            </a:r>
            <a:r>
              <a:rPr lang="nb-NO" sz="9600" dirty="0"/>
              <a:t> for fort</a:t>
            </a:r>
            <a:br>
              <a:rPr lang="nb-NO" sz="9600" dirty="0"/>
            </a:br>
            <a:r>
              <a:rPr lang="nb-NO" sz="9600" dirty="0"/>
              <a:t>det kan vær </a:t>
            </a:r>
            <a:r>
              <a:rPr lang="nb-NO" sz="9600" dirty="0" err="1"/>
              <a:t>farverikt</a:t>
            </a:r>
            <a:r>
              <a:rPr lang="nb-NO" sz="9600" dirty="0"/>
              <a:t> og flott hos den tause</a:t>
            </a:r>
            <a:br>
              <a:rPr lang="nb-NO" sz="9600" dirty="0"/>
            </a:br>
            <a:r>
              <a:rPr lang="nb-NO" sz="9600" dirty="0"/>
              <a:t>og den "verste" vær av </a:t>
            </a:r>
            <a:r>
              <a:rPr lang="nb-NO" sz="9600" dirty="0" err="1"/>
              <a:t>flottaste</a:t>
            </a:r>
            <a:r>
              <a:rPr lang="nb-NO" sz="9600" dirty="0"/>
              <a:t> sort</a:t>
            </a:r>
            <a:br>
              <a:rPr lang="nb-NO" sz="9600" dirty="0"/>
            </a:br>
            <a:r>
              <a:rPr lang="nb-NO" sz="9600" dirty="0" err="1"/>
              <a:t>me</a:t>
            </a:r>
            <a:r>
              <a:rPr lang="nb-NO" sz="9600" dirty="0"/>
              <a:t> e alle mer enn </a:t>
            </a:r>
            <a:r>
              <a:rPr lang="nb-NO" sz="9600" dirty="0" err="1"/>
              <a:t>me</a:t>
            </a:r>
            <a:r>
              <a:rPr lang="nb-NO" sz="9600" dirty="0"/>
              <a:t> forstår</a:t>
            </a:r>
            <a:br>
              <a:rPr lang="nb-NO" sz="9600" dirty="0"/>
            </a:br>
            <a:r>
              <a:rPr lang="nb-NO" sz="9600" dirty="0" err="1"/>
              <a:t>me</a:t>
            </a:r>
            <a:r>
              <a:rPr lang="nb-NO" sz="9600" dirty="0"/>
              <a:t> ser </a:t>
            </a:r>
            <a:r>
              <a:rPr lang="nb-NO" sz="9600" dirty="0" err="1"/>
              <a:t>kunn</a:t>
            </a:r>
            <a:r>
              <a:rPr lang="nb-NO" sz="9600" dirty="0"/>
              <a:t> litt av det som foregår</a:t>
            </a:r>
            <a:br>
              <a:rPr lang="nb-NO" sz="9600" dirty="0"/>
            </a:br>
            <a:r>
              <a:rPr lang="nb-NO" sz="9600" dirty="0"/>
              <a:t>det e </a:t>
            </a:r>
            <a:r>
              <a:rPr lang="nb-NO" sz="9600" dirty="0" err="1"/>
              <a:t>spennande</a:t>
            </a:r>
            <a:r>
              <a:rPr lang="nb-NO" sz="9600" dirty="0"/>
              <a:t> det her:</a:t>
            </a:r>
            <a:br>
              <a:rPr lang="nb-NO" sz="7400" dirty="0"/>
            </a:br>
            <a:r>
              <a:rPr lang="nb-NO" sz="9600" dirty="0"/>
              <a:t>ingen e bare det </a:t>
            </a:r>
            <a:r>
              <a:rPr lang="nb-NO" sz="9600" dirty="0" err="1"/>
              <a:t>me</a:t>
            </a:r>
            <a:r>
              <a:rPr lang="nb-NO" sz="9600" dirty="0"/>
              <a:t> ser</a:t>
            </a:r>
            <a:br>
              <a:rPr lang="nb-NO" sz="9600" dirty="0"/>
            </a:br>
            <a:endParaRPr lang="nb-NO" sz="9600" dirty="0"/>
          </a:p>
          <a:p>
            <a:br>
              <a:rPr lang="nb-NO" sz="1600" dirty="0"/>
            </a:br>
            <a:endParaRPr lang="nb-NO" sz="1600" dirty="0"/>
          </a:p>
        </p:txBody>
      </p:sp>
      <p:sp>
        <p:nvSpPr>
          <p:cNvPr id="49156" name="Plassholder for lysbildenummer 5"/>
          <p:cNvSpPr>
            <a:spLocks noGrp="1"/>
          </p:cNvSpPr>
          <p:nvPr>
            <p:ph type="sldNum" sz="quarter" idx="10"/>
          </p:nvPr>
        </p:nvSpPr>
        <p:spPr>
          <a:xfrm>
            <a:off x="7924800" y="6356350"/>
            <a:ext cx="762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D5AFF0F-43CE-486E-B658-512ECF77C80A}" type="slidenum">
              <a:rPr lang="nb-NO" smtClean="0"/>
              <a:pPr/>
              <a:t>41</a:t>
            </a:fld>
            <a:endParaRPr lang="nb-NO"/>
          </a:p>
        </p:txBody>
      </p:sp>
      <p:sp>
        <p:nvSpPr>
          <p:cNvPr id="49157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5738813" y="6237288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F6BC5289-8AFA-4BF3-B82E-7D7F7222B44D}" type="datetime1">
              <a:rPr lang="nb-NO" sz="1400"/>
              <a:pPr algn="r"/>
              <a:t>17.08.2020</a:t>
            </a:fld>
            <a:endParaRPr lang="nb-NO" sz="1400"/>
          </a:p>
        </p:txBody>
      </p:sp>
      <p:sp>
        <p:nvSpPr>
          <p:cNvPr id="49158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2627313" y="6237288"/>
            <a:ext cx="3529012" cy="484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/>
              <a:t>                  Emilie C.  Kinge</a:t>
            </a:r>
          </a:p>
        </p:txBody>
      </p:sp>
      <p:pic>
        <p:nvPicPr>
          <p:cNvPr id="49159" name="Picture 3" descr="C:\Users\Eier\Pictures\2011\Ny mappe\Tagmoor okt 2011\IMG_3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41767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3293226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dirty="0"/>
              <a:t>Mine bøker:</a:t>
            </a:r>
          </a:p>
        </p:txBody>
      </p:sp>
      <p:sp>
        <p:nvSpPr>
          <p:cNvPr id="39939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7F61EEB-4A5C-492F-BDF6-4309636EBA42}" type="datetime1">
              <a:rPr lang="nb-NO" altLang="nb-NO" sz="1400" smtClean="0"/>
              <a:t>17.08.2020</a:t>
            </a:fld>
            <a:endParaRPr lang="nb-NO" altLang="nb-NO" sz="1400"/>
          </a:p>
        </p:txBody>
      </p:sp>
      <p:sp>
        <p:nvSpPr>
          <p:cNvPr id="39940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Emilie Kinge</a:t>
            </a:r>
          </a:p>
        </p:txBody>
      </p:sp>
      <p:pic>
        <p:nvPicPr>
          <p:cNvPr id="39942" name="Picture 6" descr="Utfordrende atferd i barneh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68" y="306239"/>
            <a:ext cx="1944688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8" descr="Hvor er hjelpen når den trengs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836712"/>
            <a:ext cx="18716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 descr="Empati - nærvær eller metode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1871663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4" descr="http://www.gyldendal.no/var/ezwebin_site/storage/images/gyldendal/faglitteratur/pedagogikk/barnehagelaererutdanning/barnesamtaler-2.-utgave/4501855-1-nor-NO/Barnesamtaler-2.-utgave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628775"/>
            <a:ext cx="2627313" cy="3922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6" name="Picture 16" descr="Tverretatlig samarbeid omkring bar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7" y="3795032"/>
            <a:ext cx="18272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42</a:t>
            </a:fld>
            <a:endParaRPr lang="nb-NO"/>
          </a:p>
        </p:txBody>
      </p:sp>
      <p:pic>
        <p:nvPicPr>
          <p:cNvPr id="1026" name="Picture 2" descr="https://dj4fsg3e1je59.cloudfront.net/9788215040820/img/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7696"/>
            <a:ext cx="2281436" cy="32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6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Om å føle…..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35480"/>
            <a:ext cx="7067128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b-NO" sz="4400" i="1" dirty="0" err="1">
                <a:latin typeface="+mj-lt"/>
              </a:rPr>
              <a:t>Nasse</a:t>
            </a:r>
            <a:r>
              <a:rPr lang="nb-NO" sz="4400" i="1" dirty="0">
                <a:latin typeface="+mj-lt"/>
              </a:rPr>
              <a:t> Nøff og Ole Brumm</a:t>
            </a:r>
          </a:p>
          <a:p>
            <a:pPr>
              <a:buNone/>
            </a:pPr>
            <a:r>
              <a:rPr lang="nb-NO" sz="4400" i="1" dirty="0">
                <a:latin typeface="+mj-lt"/>
              </a:rPr>
              <a:t>satt i gresset og tegnet.</a:t>
            </a:r>
          </a:p>
          <a:p>
            <a:pPr>
              <a:buNone/>
            </a:pPr>
            <a:r>
              <a:rPr lang="nb-NO" sz="4400" i="1" dirty="0">
                <a:latin typeface="+mj-lt"/>
              </a:rPr>
              <a:t>”Hvordan staves venn?”</a:t>
            </a:r>
          </a:p>
          <a:p>
            <a:pPr>
              <a:buNone/>
            </a:pPr>
            <a:r>
              <a:rPr lang="nb-NO" sz="4400" i="1" dirty="0">
                <a:latin typeface="+mj-lt"/>
              </a:rPr>
              <a:t>spurte </a:t>
            </a:r>
            <a:r>
              <a:rPr lang="nb-NO" sz="4400" i="1" dirty="0" err="1">
                <a:latin typeface="+mj-lt"/>
              </a:rPr>
              <a:t>Nasse</a:t>
            </a:r>
            <a:r>
              <a:rPr lang="nb-NO" sz="4400" i="1" dirty="0">
                <a:latin typeface="+mj-lt"/>
              </a:rPr>
              <a:t>. ”Jeg trenger</a:t>
            </a:r>
          </a:p>
          <a:p>
            <a:pPr>
              <a:buNone/>
            </a:pPr>
            <a:r>
              <a:rPr lang="nb-NO" sz="4400" i="1" dirty="0">
                <a:latin typeface="+mj-lt"/>
              </a:rPr>
              <a:t>ikke stave det. Jeg føler det.”</a:t>
            </a:r>
          </a:p>
          <a:p>
            <a:pPr>
              <a:buNone/>
            </a:pPr>
            <a:r>
              <a:rPr lang="nb-NO" sz="4400" i="1" dirty="0">
                <a:latin typeface="+mj-lt"/>
              </a:rPr>
              <a:t>svarte Brumm</a:t>
            </a:r>
            <a:endParaRPr lang="nb-NO" sz="4400" dirty="0">
              <a:latin typeface="+mj-lt"/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6531EE-A61F-44E3-8684-87917EADC51F}" type="datetime1">
              <a:rPr lang="nb-NO" smtClean="0"/>
              <a:pPr>
                <a:defRPr/>
              </a:pPr>
              <a:t>17.08.2020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9265D-008E-40B1-BAC9-F0D6B1C2A23B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pic>
        <p:nvPicPr>
          <p:cNvPr id="52226" name="Picture 2" descr="http://4.bp.blogspot.com/_pR0BvPB7Bq8/R7Sfe0WS7CI/AAAAAAAAAC8/FMx08cXLFcI/s400/Ole_Brumm_118198c.jpg"/>
          <p:cNvPicPr>
            <a:picLocks noChangeAspect="1" noChangeArrowheads="1"/>
          </p:cNvPicPr>
          <p:nvPr/>
        </p:nvPicPr>
        <p:blipFill>
          <a:blip r:embed="rId3" cstate="print"/>
          <a:srcRect t="3160" r="2899"/>
          <a:stretch>
            <a:fillRect/>
          </a:stretch>
        </p:blipFill>
        <p:spPr bwMode="auto">
          <a:xfrm>
            <a:off x="7020272" y="1124744"/>
            <a:ext cx="1800200" cy="2206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1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altLang="nb-NO"/>
              <a:t>”Den ene” </a:t>
            </a:r>
            <a:r>
              <a:rPr lang="nb-NO" altLang="nb-NO" sz="2400">
                <a:cs typeface="Times New Roman" pitchFamily="18" charset="0"/>
              </a:rPr>
              <a:t>Finn Skårderud </a:t>
            </a:r>
            <a:r>
              <a:rPr lang="nb-NO" altLang="nb-NO" sz="1800">
                <a:cs typeface="Times New Roman" pitchFamily="18" charset="0"/>
              </a:rPr>
              <a:t>: </a:t>
            </a:r>
            <a:endParaRPr lang="nb-NO" altLang="nb-NO" sz="180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Tx/>
              <a:buNone/>
              <a:defRPr/>
            </a:pPr>
            <a:r>
              <a:rPr lang="nb-NO" sz="4100" dirty="0">
                <a:latin typeface="+mj-lt"/>
                <a:cs typeface="Times New Roman" pitchFamily="18" charset="0"/>
              </a:rPr>
              <a:t>Det kan være nok med ”den</a:t>
            </a:r>
          </a:p>
          <a:p>
            <a:pPr>
              <a:buFontTx/>
              <a:buNone/>
              <a:defRPr/>
            </a:pPr>
            <a:r>
              <a:rPr lang="nb-NO" sz="4100" dirty="0">
                <a:latin typeface="+mj-lt"/>
                <a:cs typeface="Times New Roman" pitchFamily="18" charset="0"/>
              </a:rPr>
              <a:t> ene” som ser og forstår. Men </a:t>
            </a:r>
          </a:p>
          <a:p>
            <a:pPr>
              <a:buFontTx/>
              <a:buNone/>
              <a:defRPr/>
            </a:pPr>
            <a:r>
              <a:rPr lang="nb-NO" sz="4100" dirty="0">
                <a:latin typeface="+mj-lt"/>
                <a:cs typeface="Times New Roman" pitchFamily="18" charset="0"/>
              </a:rPr>
              <a:t>det trengs minst én. Er det én som har vært </a:t>
            </a:r>
          </a:p>
          <a:p>
            <a:pPr>
              <a:buFontTx/>
              <a:buNone/>
              <a:defRPr/>
            </a:pPr>
            <a:r>
              <a:rPr lang="nb-NO" sz="4100" dirty="0">
                <a:latin typeface="+mj-lt"/>
                <a:cs typeface="Times New Roman" pitchFamily="18" charset="0"/>
              </a:rPr>
              <a:t>der og sett, kan det være nok til å </a:t>
            </a:r>
          </a:p>
          <a:p>
            <a:pPr>
              <a:buFontTx/>
              <a:buNone/>
              <a:defRPr/>
            </a:pPr>
            <a:r>
              <a:rPr lang="nb-NO" sz="4100" dirty="0">
                <a:latin typeface="+mj-lt"/>
                <a:cs typeface="Times New Roman" pitchFamily="18" charset="0"/>
              </a:rPr>
              <a:t>redde livet </a:t>
            </a:r>
          </a:p>
          <a:p>
            <a:pPr>
              <a:buFontTx/>
              <a:buNone/>
              <a:defRPr/>
            </a:pPr>
            <a:r>
              <a:rPr lang="nb-NO" sz="3400" dirty="0"/>
              <a:t>		</a:t>
            </a:r>
          </a:p>
          <a:p>
            <a:pPr>
              <a:buFontTx/>
              <a:buNone/>
              <a:defRPr/>
            </a:pPr>
            <a:r>
              <a:rPr lang="nb-NO" sz="3400" dirty="0"/>
              <a:t>”Den ene er den som ser forbi den dårlige atferden og </a:t>
            </a:r>
          </a:p>
          <a:p>
            <a:pPr>
              <a:buFontTx/>
              <a:buNone/>
              <a:defRPr/>
            </a:pPr>
            <a:r>
              <a:rPr lang="nb-NO" sz="3400" dirty="0"/>
              <a:t>mangelen på sjarme, og som tåler de dumme tingene. Det</a:t>
            </a:r>
          </a:p>
          <a:p>
            <a:pPr>
              <a:buFontTx/>
              <a:buNone/>
              <a:defRPr/>
            </a:pPr>
            <a:r>
              <a:rPr lang="nb-NO" sz="3400" dirty="0"/>
              <a:t>er den  ene som ser, men også som  tror på forandring. De gir seg</a:t>
            </a:r>
          </a:p>
          <a:p>
            <a:pPr>
              <a:buFontTx/>
              <a:buNone/>
              <a:defRPr/>
            </a:pPr>
            <a:r>
              <a:rPr lang="nb-NO" sz="3400" dirty="0"/>
              <a:t>ikke når  den unge er i ferd med å gi opp”.</a:t>
            </a:r>
          </a:p>
          <a:p>
            <a:pPr>
              <a:buFontTx/>
              <a:buNone/>
              <a:defRPr/>
            </a:pPr>
            <a:r>
              <a:rPr lang="nb-NO" sz="2200" dirty="0"/>
              <a:t>		</a:t>
            </a:r>
          </a:p>
          <a:p>
            <a:pPr>
              <a:buFontTx/>
              <a:buNone/>
              <a:defRPr/>
            </a:pPr>
            <a:endParaRPr lang="nb-NO" sz="2000" dirty="0"/>
          </a:p>
          <a:p>
            <a:pPr>
              <a:buFontTx/>
              <a:buNone/>
              <a:defRPr/>
            </a:pPr>
            <a:endParaRPr lang="nb-NO" sz="2000" dirty="0">
              <a:latin typeface="+mj-lt"/>
              <a:cs typeface="Times New Roman" pitchFamily="18" charset="0"/>
            </a:endParaRPr>
          </a:p>
        </p:txBody>
      </p:sp>
      <p:sp>
        <p:nvSpPr>
          <p:cNvPr id="9220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5795963" y="6237288"/>
            <a:ext cx="24844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F88354-7B84-4695-BC45-ECCABC2F76FA}" type="datetime1">
              <a:rPr lang="nb-NO" altLang="nb-NO" sz="1800" smtClean="0"/>
              <a:t>17.08.2020</a:t>
            </a:fld>
            <a:endParaRPr lang="nb-NO" altLang="nb-NO" sz="1800"/>
          </a:p>
        </p:txBody>
      </p:sp>
      <p:sp>
        <p:nvSpPr>
          <p:cNvPr id="9221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3419475" y="6092825"/>
            <a:ext cx="29527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Emilie Kinge</a:t>
            </a:r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5888"/>
            <a:ext cx="3284538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1431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720080"/>
          </a:xfrm>
        </p:spPr>
        <p:txBody>
          <a:bodyPr>
            <a:normAutofit fontScale="90000"/>
          </a:bodyPr>
          <a:lstStyle/>
          <a:p>
            <a:br>
              <a:rPr lang="nb-NO" sz="4000" i="1" dirty="0"/>
            </a:br>
            <a:r>
              <a:rPr lang="nb-NO" sz="3100" i="1" dirty="0"/>
              <a:t>Om å fange opp underliggende budskap. Forstå hva som motiverer til (uhensiktsmessig) atferd og reaksjonsmåter.</a:t>
            </a:r>
            <a:br>
              <a:rPr lang="nb-NO" sz="3100" i="1" dirty="0"/>
            </a:br>
            <a:endParaRPr lang="nb-NO" altLang="nb-NO" sz="31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1268760"/>
            <a:ext cx="8229600" cy="532859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2800" dirty="0"/>
              <a:t>	HVORDAN?</a:t>
            </a:r>
          </a:p>
          <a:p>
            <a:pPr>
              <a:defRPr/>
            </a:pPr>
            <a:r>
              <a:rPr lang="nb-NO" sz="2800" dirty="0"/>
              <a:t>Empati og anerkjennelse  </a:t>
            </a:r>
            <a:r>
              <a:rPr lang="nb-NO" sz="2800" dirty="0" err="1"/>
              <a:t>vs</a:t>
            </a:r>
            <a:r>
              <a:rPr lang="nb-NO" sz="2800" dirty="0"/>
              <a:t> </a:t>
            </a:r>
            <a:r>
              <a:rPr lang="nb-NO" sz="2800" dirty="0" err="1"/>
              <a:t>atferdsmodifisering</a:t>
            </a:r>
            <a:r>
              <a:rPr lang="nb-NO" sz="2800" dirty="0"/>
              <a:t> (Når gjør vi hva?)</a:t>
            </a:r>
          </a:p>
          <a:p>
            <a:pPr>
              <a:defRPr/>
            </a:pPr>
            <a:r>
              <a:rPr lang="nb-NO" sz="2800" dirty="0"/>
              <a:t>Om Empati og Sympati</a:t>
            </a:r>
          </a:p>
          <a:p>
            <a:pPr>
              <a:defRPr/>
            </a:pPr>
            <a:r>
              <a:rPr lang="nb-NO" sz="2800" dirty="0"/>
              <a:t>Om dialogen som samtaleform og om å være en samtale</a:t>
            </a:r>
            <a:r>
              <a:rPr lang="nb-NO" sz="2800" b="1" dirty="0"/>
              <a:t>partner</a:t>
            </a:r>
          </a:p>
          <a:p>
            <a:pPr marL="393192" lvl="1" indent="0">
              <a:buNone/>
              <a:defRPr/>
            </a:pPr>
            <a:endParaRPr lang="nb-NO" sz="2800" dirty="0"/>
          </a:p>
          <a:p>
            <a:pPr marL="393192" lvl="1" indent="0">
              <a:buNone/>
              <a:defRPr/>
            </a:pPr>
            <a:r>
              <a:rPr lang="nb-NO" sz="2800" dirty="0"/>
              <a:t>Det rasjonelle og emosjonelle  kommunikasjonsnivået</a:t>
            </a:r>
          </a:p>
          <a:p>
            <a:pPr marL="393192" lvl="1" indent="0">
              <a:buNone/>
              <a:defRPr/>
            </a:pPr>
            <a:r>
              <a:rPr lang="nb-NO" sz="2800" dirty="0"/>
              <a:t>Om behov </a:t>
            </a:r>
            <a:r>
              <a:rPr lang="nb-NO" sz="2800" dirty="0" err="1"/>
              <a:t>vs</a:t>
            </a:r>
            <a:r>
              <a:rPr lang="nb-NO" sz="2800" dirty="0"/>
              <a:t> løsninger og tiltak</a:t>
            </a:r>
          </a:p>
          <a:p>
            <a:pPr marL="393192" lvl="1" indent="0">
              <a:buNone/>
              <a:defRPr/>
            </a:pPr>
            <a:r>
              <a:rPr lang="nb-NO" sz="2800" i="1" dirty="0"/>
              <a:t>Når gjør vi hva?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nb-NO" sz="2800" b="1" dirty="0"/>
          </a:p>
        </p:txBody>
      </p:sp>
      <p:sp>
        <p:nvSpPr>
          <p:cNvPr id="4100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B94765A-82B1-433C-BCCB-3CE89DE926C5}" type="datetime1">
              <a:rPr lang="nb-NO" altLang="nb-NO" sz="1400"/>
              <a:pPr algn="r" eaLnBrk="1" hangingPunct="1">
                <a:spcBef>
                  <a:spcPct val="0"/>
                </a:spcBef>
                <a:buFontTx/>
                <a:buNone/>
              </a:pPr>
              <a:t>17.08.2020</a:t>
            </a:fld>
            <a:endParaRPr lang="nb-NO" altLang="nb-NO" sz="1400"/>
          </a:p>
        </p:txBody>
      </p:sp>
      <p:sp>
        <p:nvSpPr>
          <p:cNvPr id="4101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4716016" y="6492875"/>
            <a:ext cx="3352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/>
              <a:t>                     Emilie C. Kinge</a:t>
            </a:r>
          </a:p>
        </p:txBody>
      </p:sp>
      <p:pic>
        <p:nvPicPr>
          <p:cNvPr id="6" name="Picture 2" descr="C:\Users\Bruker\Pictures\002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3" t="3801" r="26437" b="72050"/>
          <a:stretch>
            <a:fillRect/>
          </a:stretch>
        </p:blipFill>
        <p:spPr bwMode="auto">
          <a:xfrm>
            <a:off x="5508104" y="3813179"/>
            <a:ext cx="352839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61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>
          <a:xfrm>
            <a:off x="483326" y="-290438"/>
            <a:ext cx="8229600" cy="1025671"/>
          </a:xfrm>
        </p:spPr>
        <p:txBody>
          <a:bodyPr>
            <a:normAutofit fontScale="90000"/>
          </a:bodyPr>
          <a:lstStyle/>
          <a:p>
            <a:br>
              <a:rPr lang="nb-NO" sz="4000" i="1" dirty="0"/>
            </a:br>
            <a:r>
              <a:rPr lang="nb-NO" sz="3100" i="1" dirty="0"/>
              <a:t>Om å fange opp underliggende budskap, forts.</a:t>
            </a:r>
            <a:br>
              <a:rPr lang="nb-NO" sz="3100" i="1" dirty="0"/>
            </a:br>
            <a:r>
              <a:rPr lang="nb-NO" sz="3100" i="1" dirty="0"/>
              <a:t>Om å snakke TIL eller å snakke MED </a:t>
            </a:r>
            <a:endParaRPr lang="nb-NO" altLang="nb-NO" sz="31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1196752"/>
            <a:ext cx="8229600" cy="503996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2800" dirty="0"/>
              <a:t>	Det rasjonelle (der snakker vi gjerne TIL) og det emosjonelle  kommunikasjonsnivået (der lytter jeg kanskje mer enn jeg snakker. Der gjetter jeg, undrer, stiller åpne spørsmål)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nb-NO" sz="2800" dirty="0"/>
              <a:t>Hva demper situasjonen? Hva roer ned?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nb-NO" sz="2800" dirty="0"/>
              <a:t>Når gjør vi hva?</a:t>
            </a:r>
          </a:p>
          <a:p>
            <a:pPr lvl="3">
              <a:buFont typeface="Wingdings" panose="05000000000000000000" pitchFamily="2" charset="2"/>
              <a:buChar char="Ø"/>
              <a:defRPr/>
            </a:pPr>
            <a:r>
              <a:rPr lang="nb-NO" sz="2400" dirty="0"/>
              <a:t>I akuttsituasjoner?</a:t>
            </a:r>
          </a:p>
          <a:p>
            <a:pPr lvl="3">
              <a:buFont typeface="Wingdings" panose="05000000000000000000" pitchFamily="2" charset="2"/>
              <a:buChar char="Ø"/>
              <a:defRPr/>
            </a:pPr>
            <a:r>
              <a:rPr lang="nb-NO" sz="2400" dirty="0"/>
              <a:t>I fredstid?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nb-NO" sz="2800" dirty="0"/>
              <a:t>Om behov  </a:t>
            </a:r>
            <a:r>
              <a:rPr lang="nb-NO" sz="2800" dirty="0" err="1"/>
              <a:t>vs</a:t>
            </a:r>
            <a:r>
              <a:rPr lang="nb-NO" sz="2800" dirty="0"/>
              <a:t> løsninger og tiltak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nb-NO" altLang="nb-NO" sz="2800" i="1" dirty="0"/>
              <a:t>   	Om å skape en trygghetskultur som inviterer 		til kontakt/dialog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nb-NO" sz="2800" dirty="0"/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nb-NO" sz="2800" dirty="0"/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nb-NO" sz="2800" b="1" dirty="0"/>
          </a:p>
        </p:txBody>
      </p:sp>
      <p:sp>
        <p:nvSpPr>
          <p:cNvPr id="4100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5935216" y="6236717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3569A26-E939-475F-B33B-FBA3FFD1902E}" type="datetime1">
              <a:rPr lang="nb-NO" altLang="nb-NO" sz="1400" smtClean="0"/>
              <a:t>17.08.2020</a:t>
            </a:fld>
            <a:endParaRPr lang="nb-NO" altLang="nb-NO" sz="1400"/>
          </a:p>
        </p:txBody>
      </p:sp>
      <p:sp>
        <p:nvSpPr>
          <p:cNvPr id="4101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4716016" y="6492875"/>
            <a:ext cx="3352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Emilie C.  Kinge</a:t>
            </a:r>
            <a:endParaRPr lang="nb-NO" altLang="nb-NO" sz="18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8</a:t>
            </a:fld>
            <a:endParaRPr lang="nb-NO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3016"/>
            <a:ext cx="255577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51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512168"/>
          </a:xfrm>
        </p:spPr>
        <p:txBody>
          <a:bodyPr>
            <a:noAutofit/>
          </a:bodyPr>
          <a:lstStyle/>
          <a:p>
            <a:r>
              <a:rPr lang="nb-NO" sz="3200" dirty="0">
                <a:solidFill>
                  <a:schemeClr val="tx1"/>
                </a:solidFill>
              </a:rPr>
              <a:t>”Det må en hel landsby til for å oppdra </a:t>
            </a:r>
            <a:br>
              <a:rPr lang="nb-NO" sz="3200" dirty="0">
                <a:solidFill>
                  <a:schemeClr val="tx1"/>
                </a:solidFill>
              </a:rPr>
            </a:br>
            <a:r>
              <a:rPr lang="nb-NO" sz="3200" dirty="0">
                <a:solidFill>
                  <a:schemeClr val="tx1"/>
                </a:solidFill>
              </a:rPr>
              <a:t>et barn” (gammelt ordspråk)</a:t>
            </a:r>
            <a:br>
              <a:rPr lang="nb-NO" sz="3200" dirty="0">
                <a:solidFill>
                  <a:schemeClr val="tx1"/>
                </a:solidFill>
              </a:rPr>
            </a:br>
            <a:endParaRPr lang="nb-NO" sz="3200" dirty="0">
              <a:solidFill>
                <a:schemeClr val="tx1"/>
              </a:solidFill>
            </a:endParaRPr>
          </a:p>
        </p:txBody>
      </p:sp>
      <p:sp>
        <p:nvSpPr>
          <p:cNvPr id="3075" name="Plassholder for innhold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749160"/>
          </a:xfrm>
        </p:spPr>
        <p:txBody>
          <a:bodyPr>
            <a:normAutofit lnSpcReduction="10000"/>
          </a:bodyPr>
          <a:lstStyle/>
          <a:p>
            <a:r>
              <a:rPr lang="nb-NO" sz="3200" dirty="0"/>
              <a:t>Hvordan kan vi alle bli gode </a:t>
            </a:r>
          </a:p>
          <a:p>
            <a:pPr marL="0" indent="0">
              <a:buNone/>
            </a:pPr>
            <a:r>
              <a:rPr lang="nb-NO" sz="3200" dirty="0"/>
              <a:t>   bidragsytere i denne landsbyen?</a:t>
            </a:r>
          </a:p>
          <a:p>
            <a:r>
              <a:rPr lang="nb-NO" sz="3200" dirty="0"/>
              <a:t>Det viktige teamarbeidet</a:t>
            </a:r>
          </a:p>
          <a:p>
            <a:r>
              <a:rPr lang="nb-NO" sz="3200" dirty="0"/>
              <a:t>Voksne som rollemodeller for barn. </a:t>
            </a:r>
          </a:p>
          <a:p>
            <a:r>
              <a:rPr lang="nb-NO" sz="3200" dirty="0"/>
              <a:t>Hvordan kan SFO/skole og foreldre     samarbeide om å skape et klima i SFO/skolen som gir rom for å dele følelser, opplevelser, tanker og forestillinger – om livet?</a:t>
            </a:r>
            <a:endParaRPr lang="nb-NO" dirty="0"/>
          </a:p>
          <a:p>
            <a:pPr eaLnBrk="1" hangingPunct="1">
              <a:buFont typeface="Arial" charset="0"/>
              <a:buNone/>
            </a:pPr>
            <a:endParaRPr lang="nb-NO" dirty="0"/>
          </a:p>
          <a:p>
            <a:pPr eaLnBrk="1" hangingPunct="1">
              <a:buFont typeface="Arial" charset="0"/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DCE09-9836-40B3-8CAE-C7730DB4510A}" type="datetime1">
              <a:rPr lang="nb-NO" smtClean="0"/>
              <a:pPr>
                <a:defRPr/>
              </a:pPr>
              <a:t>17.08.2020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Kinge</a:t>
            </a:r>
          </a:p>
        </p:txBody>
      </p:sp>
      <p:sp>
        <p:nvSpPr>
          <p:cNvPr id="2" name="AutoShape 2" descr="https://pixabay.com/static/img/publisher/adob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AutoShape 4" descr="https://pixabay.com/static/img/publisher/adob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030" name="Picture 6" descr="Hjertet, Kjærlighet, Solnedgang, Form, Tegn, Silhouet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2" y="631234"/>
            <a:ext cx="25922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297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y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y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y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4671</TotalTime>
  <Words>2971</Words>
  <Application>Microsoft Office PowerPoint</Application>
  <PresentationFormat>Skjermfremvisning (4:3)</PresentationFormat>
  <Paragraphs>483</Paragraphs>
  <Slides>42</Slides>
  <Notes>42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Constantia</vt:lpstr>
      <vt:lpstr>Wingdings</vt:lpstr>
      <vt:lpstr>Wingdings 2</vt:lpstr>
      <vt:lpstr>Flyt</vt:lpstr>
      <vt:lpstr>Barn/unge som utfordrer oss. Hvordan ruster vi barn for framtiden?</vt:lpstr>
      <vt:lpstr>      HVORDAN RUSTER VI BARN FOR FREMTIDEN?  (Om livsmestring og livskompetanse) </vt:lpstr>
      <vt:lpstr>Seminarets hensikt er bl.a. ;</vt:lpstr>
      <vt:lpstr>Fra «The Cab Ride»</vt:lpstr>
      <vt:lpstr>Om å føle…..</vt:lpstr>
      <vt:lpstr>”Den ene” Finn Skårderud : </vt:lpstr>
      <vt:lpstr> Om å fange opp underliggende budskap. Forstå hva som motiverer til (uhensiktsmessig) atferd og reaksjonsmåter. </vt:lpstr>
      <vt:lpstr> Om å fange opp underliggende budskap, forts. Om å snakke TIL eller å snakke MED </vt:lpstr>
      <vt:lpstr>”Det må en hel landsby til for å oppdra  et barn” (gammelt ordspråk) </vt:lpstr>
      <vt:lpstr>Selvutvikling</vt:lpstr>
      <vt:lpstr>Om følelsesbevissthet</vt:lpstr>
      <vt:lpstr>Om «å SE» og om å oppleve seg sett og å HØRE seg forstått</vt:lpstr>
      <vt:lpstr>To ulike oppmerksomhetsfokus:</vt:lpstr>
      <vt:lpstr> To ulike oppmerksomhetsfokus forts. </vt:lpstr>
      <vt:lpstr>Ulike fokus forts: </vt:lpstr>
      <vt:lpstr>Om motivasjon</vt:lpstr>
      <vt:lpstr>Hva kreves av oss?</vt:lpstr>
      <vt:lpstr>Hvordan? </vt:lpstr>
      <vt:lpstr>Relasjonen…</vt:lpstr>
      <vt:lpstr>Våre verdier og  menneskesyn…..</vt:lpstr>
      <vt:lpstr>Hva betyr egentlig «Empati»? </vt:lpstr>
      <vt:lpstr>Det motsatte av empati…</vt:lpstr>
      <vt:lpstr>Om mentalisering</vt:lpstr>
      <vt:lpstr>Forts.</vt:lpstr>
      <vt:lpstr>   Veien til endring går via anerkjennelse:  </vt:lpstr>
      <vt:lpstr>Om anerkjennelse</vt:lpstr>
      <vt:lpstr>Hva hindrer barnet i å snakke med deg? (Ø. Aschjem)</vt:lpstr>
      <vt:lpstr>Hva hindrer deg i å snakke med barn/unge? </vt:lpstr>
      <vt:lpstr>Lytte eller snakke?</vt:lpstr>
      <vt:lpstr>dialogen gir oss innsikt… </vt:lpstr>
      <vt:lpstr>Dialogens idealer</vt:lpstr>
      <vt:lpstr>Hva skal til for å opprette en dialogisk relasjon?</vt:lpstr>
      <vt:lpstr>Om å skape et klima som gir rom for  ulikhet, mangfold og åpenhet</vt:lpstr>
      <vt:lpstr> Samtalen </vt:lpstr>
      <vt:lpstr> Prøv å stille spørsmål som retter seg mot:</vt:lpstr>
      <vt:lpstr>Setningsutfylling</vt:lpstr>
      <vt:lpstr>Fremmende kommunikasjon. Oppsummering</vt:lpstr>
      <vt:lpstr>TEAM OG TEAMSAMARBEID</vt:lpstr>
      <vt:lpstr>Oppsummeringsspørsmål til diskusjon: </vt:lpstr>
      <vt:lpstr>Gunilla Wahlstrøm i ”Nikki, den umulige ungen”:</vt:lpstr>
      <vt:lpstr>Bjørn Eidsvåg</vt:lpstr>
      <vt:lpstr>Mine bøker: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Samtaler med barn</dc:title>
  <dc:creator>Bruker</dc:creator>
  <cp:lastModifiedBy>Kjartan Paulsen</cp:lastModifiedBy>
  <cp:revision>581</cp:revision>
  <cp:lastPrinted>2020-08-08T10:57:03Z</cp:lastPrinted>
  <dcterms:created xsi:type="dcterms:W3CDTF">2010-11-15T17:37:33Z</dcterms:created>
  <dcterms:modified xsi:type="dcterms:W3CDTF">2020-08-17T12:52:05Z</dcterms:modified>
</cp:coreProperties>
</file>