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312" r:id="rId2"/>
    <p:sldId id="313" r:id="rId3"/>
  </p:sldIdLst>
  <p:sldSz cx="10691813" cy="7559675"/>
  <p:notesSz cx="6724650" cy="9774238"/>
  <p:custDataLst>
    <p:tags r:id="rId5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66">
          <p15:clr>
            <a:srgbClr val="747775"/>
          </p15:clr>
        </p15:guide>
        <p15:guide id="2" pos="394">
          <p15:clr>
            <a:srgbClr val="747775"/>
          </p15:clr>
        </p15:guide>
        <p15:guide id="3" orient="horz" pos="389">
          <p15:clr>
            <a:srgbClr val="747775"/>
          </p15:clr>
        </p15:guide>
        <p15:guide id="4" orient="horz" pos="92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94"/>
  </p:normalViewPr>
  <p:slideViewPr>
    <p:cSldViewPr snapToGrid="0">
      <p:cViewPr varScale="1">
        <p:scale>
          <a:sx n="118" d="100"/>
          <a:sy n="118" d="100"/>
        </p:scale>
        <p:origin x="1026" y="114"/>
      </p:cViewPr>
      <p:guideLst>
        <p:guide orient="horz" pos="2466"/>
        <p:guide pos="394"/>
        <p:guide orient="horz" pos="389"/>
        <p:guide orient="horz" pos="9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n Inge Lange" userId="92705f58-b73e-4b3e-91a5-6741a522578e" providerId="ADAL" clId="{20731363-F993-40E9-9B8F-A7BE36DC68C1}"/>
    <pc:docChg chg="custSel modSld">
      <pc:chgData name="Bjørn Inge Lange" userId="92705f58-b73e-4b3e-91a5-6741a522578e" providerId="ADAL" clId="{20731363-F993-40E9-9B8F-A7BE36DC68C1}" dt="2024-04-12T10:20:43.982" v="696" actId="20577"/>
      <pc:docMkLst>
        <pc:docMk/>
      </pc:docMkLst>
      <pc:sldChg chg="modSp mod">
        <pc:chgData name="Bjørn Inge Lange" userId="92705f58-b73e-4b3e-91a5-6741a522578e" providerId="ADAL" clId="{20731363-F993-40E9-9B8F-A7BE36DC68C1}" dt="2024-04-12T10:20:43.982" v="696" actId="20577"/>
        <pc:sldMkLst>
          <pc:docMk/>
          <pc:sldMk cId="0" sldId="312"/>
        </pc:sldMkLst>
        <pc:spChg chg="mod">
          <ac:chgData name="Bjørn Inge Lange" userId="92705f58-b73e-4b3e-91a5-6741a522578e" providerId="ADAL" clId="{20731363-F993-40E9-9B8F-A7BE36DC68C1}" dt="2024-04-12T10:20:43.982" v="696" actId="20577"/>
          <ac:spMkLst>
            <pc:docMk/>
            <pc:sldMk cId="0" sldId="312"/>
            <ac:spMk id="2" creationId="{D6BF75C2-19CE-2001-185F-9CB5A69B431C}"/>
          </ac:spMkLst>
        </pc:spChg>
        <pc:spChg chg="mod">
          <ac:chgData name="Bjørn Inge Lange" userId="92705f58-b73e-4b3e-91a5-6741a522578e" providerId="ADAL" clId="{20731363-F993-40E9-9B8F-A7BE36DC68C1}" dt="2024-04-12T10:13:12.216" v="686" actId="20577"/>
          <ac:spMkLst>
            <pc:docMk/>
            <pc:sldMk cId="0" sldId="312"/>
            <ac:spMk id="89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33438" y="627063"/>
            <a:ext cx="4433887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639" tIns="82639" rIns="82639" bIns="82639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878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Tom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. Chapter">
  <p:cSld name="TITLE_2_1_2_1_1_1_1_1_1_1"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/>
        </p:nvSpPr>
        <p:spPr>
          <a:xfrm>
            <a:off x="1952527" y="545412"/>
            <a:ext cx="1952400" cy="2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58050" rIns="58050" bIns="58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96967" y="873273"/>
            <a:ext cx="8392800" cy="4140600"/>
          </a:xfrm>
          <a:prstGeom prst="rect">
            <a:avLst/>
          </a:prstGeom>
        </p:spPr>
        <p:txBody>
          <a:bodyPr spcFirstLastPara="1" wrap="square" lIns="116075" tIns="116075" rIns="116075" bIns="1160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736522" y="6844236"/>
            <a:ext cx="9026100" cy="4752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280547" y="6842509"/>
            <a:ext cx="456000" cy="5784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rmAutofit/>
          </a:bodyPr>
          <a:lstStyle>
            <a:lvl1pPr lvl="0" algn="l" rtl="0"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595526" y="1391856"/>
            <a:ext cx="4974300" cy="55828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/>
              <a:t>       	</a:t>
            </a:r>
            <a:r>
              <a:rPr lang="nb-NO" dirty="0">
                <a:solidFill>
                  <a:srgbClr val="FF0000"/>
                </a:solidFill>
              </a:rPr>
              <a:t>-</a:t>
            </a:r>
            <a:r>
              <a:rPr lang="nb-NO" dirty="0"/>
              <a:t> </a:t>
            </a:r>
            <a:r>
              <a:rPr lang="nb-NO" dirty="0">
                <a:solidFill>
                  <a:srgbClr val="FF0000"/>
                </a:solidFill>
              </a:rPr>
              <a:t>Egoisme ønsker vi å motvirke!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Samfunnet trenger innsats og engasjement for 	  fellesskapet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Dyrke frivilligheten og rekruttere flere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Velferdssamfunnet er avhengig av mindre 	 	  egoisme og mer engasjement for andre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Kultur og holdning må endres. Starte allerede 	  på helsestasjon/barnehage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Større forskjeller: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Offentlige ordninger for å minske forskjeller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Sikre kredit/finans bedre i forhold til 	 	  tilgjengelighet/behovsprøving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Økonomi i læreplan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Sikre deltagelse og muligheter for </a:t>
            </a:r>
            <a:r>
              <a:rPr lang="nb-NO">
                <a:solidFill>
                  <a:srgbClr val="FF0000"/>
                </a:solidFill>
              </a:rPr>
              <a:t>økonomisk 	  vanskeligstilte</a:t>
            </a:r>
            <a:endParaRPr lang="nb-NO" dirty="0">
              <a:solidFill>
                <a:srgbClr val="FF0000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  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</a:t>
            </a:r>
            <a:endParaRPr dirty="0"/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600" b="1" dirty="0">
                <a:solidFill>
                  <a:schemeClr val="lt1"/>
                </a:solidFill>
              </a:rPr>
              <a:t>Velg en vei videre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Ønsker vi å </a:t>
            </a:r>
            <a:r>
              <a:rPr lang="no" b="1" i="1" u="sng" dirty="0">
                <a:solidFill>
                  <a:srgbClr val="12418B"/>
                </a:solidFill>
              </a:rPr>
              <a:t>forsterke</a:t>
            </a:r>
            <a:r>
              <a:rPr lang="no" b="1" i="1" dirty="0">
                <a:solidFill>
                  <a:srgbClr val="12418B"/>
                </a:solidFill>
              </a:rPr>
              <a:t> det?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Ønsker vi å </a:t>
            </a:r>
            <a:r>
              <a:rPr lang="no" b="1" i="1" u="sng" dirty="0">
                <a:solidFill>
                  <a:srgbClr val="12418B"/>
                </a:solidFill>
              </a:rPr>
              <a:t>motvirke</a:t>
            </a:r>
            <a:r>
              <a:rPr lang="no" b="1" i="1" dirty="0">
                <a:solidFill>
                  <a:srgbClr val="12418B"/>
                </a:solidFill>
              </a:rPr>
              <a:t> det?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Må vi </a:t>
            </a:r>
            <a:r>
              <a:rPr lang="no" b="1" i="1" u="sng" dirty="0">
                <a:solidFill>
                  <a:srgbClr val="12418B"/>
                </a:solidFill>
              </a:rPr>
              <a:t>forberede</a:t>
            </a:r>
            <a:r>
              <a:rPr lang="no" b="1" i="1" dirty="0">
                <a:solidFill>
                  <a:srgbClr val="12418B"/>
                </a:solidFill>
              </a:rPr>
              <a:t> oss til det og hvordan?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solidFill>
                  <a:srgbClr val="12418B"/>
                </a:solidFill>
              </a:rPr>
              <a:t>B</a:t>
            </a:r>
            <a:r>
              <a:rPr lang="no" dirty="0">
                <a:solidFill>
                  <a:srgbClr val="12418B"/>
                </a:solidFill>
              </a:rPr>
              <a:t>eskriv kort hva dere må må lykkes med for å få dette til: </a:t>
            </a:r>
            <a:endParaRPr dirty="0">
              <a:solidFill>
                <a:srgbClr val="12418B"/>
              </a:solidFill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b-NO" sz="900" i="1" dirty="0">
                <a:solidFill>
                  <a:srgbClr val="12418B"/>
                </a:solidFill>
              </a:rPr>
              <a:t>NB: Ta en konsekvens av gangen - </a:t>
            </a:r>
            <a:r>
              <a:rPr lang="no" sz="900" i="1" dirty="0">
                <a:solidFill>
                  <a:srgbClr val="12418B"/>
                </a:solidFill>
              </a:rPr>
              <a:t>Når dere er ferdig med én,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 i="1" dirty="0">
                <a:solidFill>
                  <a:srgbClr val="12418B"/>
                </a:solidFill>
              </a:rPr>
              <a:t>fortsett med neste og legg til flere idéer!</a:t>
            </a:r>
            <a:endParaRPr sz="900" i="1" dirty="0">
              <a:solidFill>
                <a:srgbClr val="393348"/>
              </a:solidFill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1600" b="1" dirty="0">
                <a:solidFill>
                  <a:srgbClr val="12418B"/>
                </a:solidFill>
              </a:rPr>
              <a:t>Tilbake til 2024: </a:t>
            </a:r>
            <a:r>
              <a:rPr lang="no" sz="2400" b="1" i="1" dirty="0">
                <a:solidFill>
                  <a:srgbClr val="12418B"/>
                </a:solidFill>
              </a:rPr>
              <a:t>Hvordan kan vi påvirke fremtiden?</a:t>
            </a:r>
            <a:endParaRPr sz="2400" b="1" i="1" dirty="0">
              <a:solidFill>
                <a:srgbClr val="393348"/>
              </a:solidFill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49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i="1" dirty="0">
                <a:solidFill>
                  <a:srgbClr val="12418B"/>
                </a:solidFill>
              </a:rPr>
              <a:t>Se på notatene på forrige ark. </a:t>
            </a:r>
            <a:r>
              <a:rPr lang="nb-NO" i="1" dirty="0">
                <a:solidFill>
                  <a:srgbClr val="12418B"/>
                </a:solidFill>
              </a:rPr>
              <a:t>D</a:t>
            </a:r>
            <a:r>
              <a:rPr lang="no" i="1" dirty="0">
                <a:solidFill>
                  <a:srgbClr val="12418B"/>
                </a:solidFill>
              </a:rPr>
              <a:t>ere noterte ned en rekke konsekvenser for Brønnøysamfunnet. </a:t>
            </a:r>
            <a:r>
              <a:rPr lang="nb-NO" i="1" dirty="0">
                <a:solidFill>
                  <a:srgbClr val="12418B"/>
                </a:solidFill>
              </a:rPr>
              <a:t>V</a:t>
            </a:r>
            <a:r>
              <a:rPr lang="no" i="1" dirty="0">
                <a:solidFill>
                  <a:srgbClr val="12418B"/>
                </a:solidFill>
              </a:rPr>
              <a:t>elg nå de viktigste. </a:t>
            </a:r>
            <a:r>
              <a:rPr lang="nb-NO" i="1" dirty="0">
                <a:solidFill>
                  <a:srgbClr val="12418B"/>
                </a:solidFill>
              </a:rPr>
              <a:t>T</a:t>
            </a:r>
            <a:r>
              <a:rPr lang="no" i="1" dirty="0">
                <a:solidFill>
                  <a:srgbClr val="12418B"/>
                </a:solidFill>
              </a:rPr>
              <a:t>a en av gangen og beskriv dem kort her: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b="1" dirty="0">
                <a:solidFill>
                  <a:schemeClr val="tx1"/>
                </a:solidFill>
              </a:rPr>
              <a:t>Gruppe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?</a:t>
            </a:r>
            <a:endParaRPr kumimoji="0" lang="no" sz="1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i="1" dirty="0">
                <a:solidFill>
                  <a:srgbClr val="12418B"/>
                </a:solidFill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476450" y="1373287"/>
            <a:ext cx="4868898" cy="590072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/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Demokrati – fellesskap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r>
              <a:rPr lang="nb-NO" dirty="0">
                <a:solidFill>
                  <a:srgbClr val="FF0000"/>
                </a:solidFill>
              </a:rPr>
              <a:t>Nei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noProof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Frivillig kontakt (en eller flere)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Frivillighetsplan (politikk)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Fritidserklæring (sosial)</a:t>
            </a:r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Velg en vei videre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forsterke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motvirke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Må vi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forberede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oss til det og hvordan?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</a:t>
            </a:r>
            <a:r>
              <a:rPr kumimoji="0" lang="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eskriv kort hva dere må må lykkes med for å få dette til: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NB: Ta en konsekvens av gangen - </a:t>
            </a: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Når dere er ferdig med én,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fortsett med neste og legg til flere idéer!</a:t>
            </a:r>
            <a:endParaRPr kumimoji="0" sz="900" b="0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600" b="1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Tilbake til 2024: </a:t>
            </a:r>
            <a:r>
              <a:rPr kumimoji="0" lang="no" sz="2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Hvordan kan vi påvirke fremtiden?</a:t>
            </a:r>
            <a:endParaRPr kumimoji="0" sz="2400" b="1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49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 på notatene på forrige ark.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ere noterte ned en rekke konsekvenser for Brønnøysamfunnet.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elg nå de viktigste.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 en av gangen og beskriv dem kort her: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Gruppe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o" i="1" dirty="0">
                <a:solidFill>
                  <a:srgbClr val="FF0000"/>
                </a:solidFill>
              </a:rPr>
              <a:t>Frivilligheten blir viktigere – som lim i samfunnet</a:t>
            </a:r>
            <a:endParaRPr kumimoji="0" lang="no" sz="1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5441377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0b829bf2-51c3-4142-955e-872bc12b2b8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Vedlegg_Diskusjonsverktøy til kommuner og fylkeskommuner - Kommunesektoren mot 2050</Template>
  <TotalTime>578</TotalTime>
  <Words>367</Words>
  <Application>Microsoft Office PowerPoint</Application>
  <PresentationFormat>Egendefinert</PresentationFormat>
  <Paragraphs>50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Une Tangen</dc:creator>
  <cp:lastModifiedBy>Bjørn Inge Lange</cp:lastModifiedBy>
  <cp:revision>7</cp:revision>
  <cp:lastPrinted>2024-04-09T06:07:58Z</cp:lastPrinted>
  <dcterms:created xsi:type="dcterms:W3CDTF">2023-08-11T08:30:34Z</dcterms:created>
  <dcterms:modified xsi:type="dcterms:W3CDTF">2024-04-12T10:20:50Z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6852e40a-3582-47fb-9760-ad91202f5ee6</vt:lpwstr>
  </property>
</Properties>
</file>