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311" r:id="rId2"/>
  </p:sldIdLst>
  <p:sldSz cx="10691813" cy="7559675"/>
  <p:notesSz cx="7559675" cy="10691813"/>
  <p:custDataLst>
    <p:tags r:id="rId4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66">
          <p15:clr>
            <a:srgbClr val="747775"/>
          </p15:clr>
        </p15:guide>
        <p15:guide id="2" pos="394">
          <p15:clr>
            <a:srgbClr val="747775"/>
          </p15:clr>
        </p15:guide>
        <p15:guide id="3" orient="horz" pos="389">
          <p15:clr>
            <a:srgbClr val="747775"/>
          </p15:clr>
        </p15:guide>
        <p15:guide id="4" orient="horz" pos="92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94"/>
  </p:normalViewPr>
  <p:slideViewPr>
    <p:cSldViewPr snapToGrid="0">
      <p:cViewPr varScale="1">
        <p:scale>
          <a:sx n="118" d="100"/>
          <a:sy n="118" d="100"/>
        </p:scale>
        <p:origin x="1026" y="114"/>
      </p:cViewPr>
      <p:guideLst>
        <p:guide orient="horz" pos="2466"/>
        <p:guide pos="394"/>
        <p:guide orient="horz" pos="389"/>
        <p:guide orient="horz" pos="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g249add393ff_6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7" name="Google Shape;867;g249add393ff_6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Tom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 Chapter">
  <p:cSld name="TITLE_2_1_2_1_1_1_1_1_1_1"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1952527" y="545412"/>
            <a:ext cx="19524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8050" tIns="58050" rIns="58050" bIns="58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96967" y="873273"/>
            <a:ext cx="8392800" cy="4140600"/>
          </a:xfrm>
          <a:prstGeom prst="rect">
            <a:avLst/>
          </a:prstGeom>
        </p:spPr>
        <p:txBody>
          <a:bodyPr spcFirstLastPara="1" wrap="square" lIns="116075" tIns="116075" rIns="116075" bIns="1160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736522" y="6844236"/>
            <a:ext cx="9026100" cy="4752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280547" y="6842509"/>
            <a:ext cx="456000" cy="5784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rmAutofit/>
          </a:bodyPr>
          <a:lstStyle>
            <a:lvl1pPr lvl="0" algn="l" rtl="0"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69"/>
          <p:cNvSpPr/>
          <p:nvPr/>
        </p:nvSpPr>
        <p:spPr>
          <a:xfrm>
            <a:off x="6909287" y="1524916"/>
            <a:ext cx="3116700" cy="5532900"/>
          </a:xfrm>
          <a:prstGeom prst="rect">
            <a:avLst/>
          </a:prstGeom>
          <a:solidFill>
            <a:schemeClr val="bg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Bindal går sørover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Er Sør-Helgeland </a:t>
            </a:r>
            <a:r>
              <a:rPr lang="nb-NO"/>
              <a:t>stor nok i 2050?</a:t>
            </a:r>
            <a:endParaRPr dirty="0"/>
          </a:p>
        </p:txBody>
      </p:sp>
      <p:sp>
        <p:nvSpPr>
          <p:cNvPr id="870" name="Google Shape;870;p69"/>
          <p:cNvSpPr/>
          <p:nvPr/>
        </p:nvSpPr>
        <p:spPr>
          <a:xfrm>
            <a:off x="387528" y="1464485"/>
            <a:ext cx="2818200" cy="55329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Utenforskap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Ensomhet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Fremmedgjøring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Fleksibel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Økonomi +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Sentralisering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Forskjellene øker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Privatisering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Større avstand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Nærhet til arbeid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dirty="0"/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dirty="0"/>
          </a:p>
        </p:txBody>
      </p:sp>
      <p:sp>
        <p:nvSpPr>
          <p:cNvPr id="871" name="Google Shape;871;p69"/>
          <p:cNvSpPr txBox="1"/>
          <p:nvPr/>
        </p:nvSpPr>
        <p:spPr>
          <a:xfrm>
            <a:off x="410293" y="1516200"/>
            <a:ext cx="1656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Innbyggere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3" name="Google Shape;873;p69"/>
          <p:cNvSpPr/>
          <p:nvPr/>
        </p:nvSpPr>
        <p:spPr>
          <a:xfrm>
            <a:off x="3449931" y="1512074"/>
            <a:ext cx="3280800" cy="18873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Tilpasser seg markedet, men utfordring angående rekruttering</a:t>
            </a:r>
            <a:endParaRPr dirty="0"/>
          </a:p>
        </p:txBody>
      </p:sp>
      <p:sp>
        <p:nvSpPr>
          <p:cNvPr id="874" name="Google Shape;874;p69"/>
          <p:cNvSpPr txBox="1"/>
          <p:nvPr/>
        </p:nvSpPr>
        <p:spPr>
          <a:xfrm>
            <a:off x="3518650" y="1618916"/>
            <a:ext cx="1904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Lokalt/ regionalt næringsliv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5" name="Google Shape;875;p69"/>
          <p:cNvSpPr/>
          <p:nvPr/>
        </p:nvSpPr>
        <p:spPr>
          <a:xfrm>
            <a:off x="3464576" y="3616193"/>
            <a:ext cx="3280800" cy="1638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Blir viktigere, som lim i lokalsamfunnet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Tilhørighet?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dirty="0"/>
              <a:t>Færre mætes fysisk</a:t>
            </a:r>
            <a:endParaRPr dirty="0"/>
          </a:p>
        </p:txBody>
      </p:sp>
      <p:sp>
        <p:nvSpPr>
          <p:cNvPr id="876" name="Google Shape;876;p69"/>
          <p:cNvSpPr/>
          <p:nvPr/>
        </p:nvSpPr>
        <p:spPr>
          <a:xfrm>
            <a:off x="3464576" y="5471613"/>
            <a:ext cx="3280800" cy="16386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lang="nb-NO" dirty="0"/>
          </a:p>
        </p:txBody>
      </p:sp>
      <p:sp>
        <p:nvSpPr>
          <p:cNvPr id="877" name="Google Shape;877;p69"/>
          <p:cNvSpPr txBox="1"/>
          <p:nvPr/>
        </p:nvSpPr>
        <p:spPr>
          <a:xfrm>
            <a:off x="3464576" y="3622659"/>
            <a:ext cx="1365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Frivillighet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8" name="Google Shape;878;p69"/>
          <p:cNvSpPr txBox="1"/>
          <p:nvPr/>
        </p:nvSpPr>
        <p:spPr>
          <a:xfrm>
            <a:off x="3541851" y="5471613"/>
            <a:ext cx="1041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1000" b="1" dirty="0">
                <a:solidFill>
                  <a:srgbClr val="12418B"/>
                </a:solidFill>
              </a:rPr>
              <a:t>Andre</a:t>
            </a:r>
            <a:endParaRPr sz="1000" b="1" dirty="0">
              <a:solidFill>
                <a:srgbClr val="12418B"/>
              </a:solidFill>
            </a:endParaRPr>
          </a:p>
        </p:txBody>
      </p:sp>
      <p:sp>
        <p:nvSpPr>
          <p:cNvPr id="879" name="Google Shape;879;p69"/>
          <p:cNvSpPr/>
          <p:nvPr/>
        </p:nvSpPr>
        <p:spPr>
          <a:xfrm>
            <a:off x="6227243" y="299503"/>
            <a:ext cx="3992400" cy="338700"/>
          </a:xfrm>
          <a:prstGeom prst="rect">
            <a:avLst/>
          </a:prstGeom>
          <a:noFill/>
          <a:ln w="9525" cap="flat" cmpd="sng">
            <a:solidFill>
              <a:srgbClr val="12418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/>
              <a:t>	Stor og selvstendig, gruppe 4</a:t>
            </a:r>
            <a:endParaRPr dirty="0"/>
          </a:p>
        </p:txBody>
      </p:sp>
      <p:sp>
        <p:nvSpPr>
          <p:cNvPr id="880" name="Google Shape;880;p69"/>
          <p:cNvSpPr txBox="1"/>
          <p:nvPr/>
        </p:nvSpPr>
        <p:spPr>
          <a:xfrm>
            <a:off x="239437" y="255053"/>
            <a:ext cx="5899176" cy="95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1600" b="1" dirty="0">
                <a:solidFill>
                  <a:srgbClr val="12418B"/>
                </a:solidFill>
              </a:rPr>
              <a:t>Hvis fremtidshistorien inntreffer i 2050, </a:t>
            </a:r>
            <a:endParaRPr lang="no" sz="2000" b="1" i="1" dirty="0">
              <a:solidFill>
                <a:srgbClr val="12418B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2400" b="1" i="1" dirty="0">
                <a:solidFill>
                  <a:srgbClr val="12418B"/>
                </a:solidFill>
              </a:rPr>
              <a:t>Hva betyr det for oss i Brønnøy?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i="1" dirty="0">
                <a:solidFill>
                  <a:srgbClr val="12418B"/>
                </a:solidFill>
              </a:rPr>
              <a:t>(Noter stikkord. </a:t>
            </a:r>
            <a:r>
              <a:rPr lang="nb-NO" sz="900" i="1" dirty="0">
                <a:solidFill>
                  <a:srgbClr val="12418B"/>
                </a:solidFill>
              </a:rPr>
              <a:t>Dere t</a:t>
            </a:r>
            <a:r>
              <a:rPr lang="no" sz="900" i="1" dirty="0">
                <a:solidFill>
                  <a:srgbClr val="12418B"/>
                </a:solidFill>
              </a:rPr>
              <a:t>renger ikke svare på alle. </a:t>
            </a:r>
            <a:r>
              <a:rPr lang="nb-NO" sz="900" i="1" dirty="0">
                <a:solidFill>
                  <a:srgbClr val="12418B"/>
                </a:solidFill>
              </a:rPr>
              <a:t>P</a:t>
            </a:r>
            <a:r>
              <a:rPr lang="no" sz="900" i="1" dirty="0">
                <a:solidFill>
                  <a:srgbClr val="12418B"/>
                </a:solidFill>
              </a:rPr>
              <a:t>unktene er kun til hjelp for å få igang praten</a:t>
            </a:r>
            <a:r>
              <a:rPr lang="no" sz="900" b="1" i="1" dirty="0">
                <a:solidFill>
                  <a:srgbClr val="12418B"/>
                </a:solidFill>
              </a:rPr>
              <a:t>) </a:t>
            </a:r>
            <a:endParaRPr sz="900" b="1" i="1" dirty="0">
              <a:solidFill>
                <a:srgbClr val="393348"/>
              </a:solidFill>
            </a:endParaRPr>
          </a:p>
        </p:txBody>
      </p:sp>
      <p:sp>
        <p:nvSpPr>
          <p:cNvPr id="881" name="Google Shape;881;p69"/>
          <p:cNvSpPr txBox="1"/>
          <p:nvPr/>
        </p:nvSpPr>
        <p:spPr>
          <a:xfrm>
            <a:off x="6235335" y="327947"/>
            <a:ext cx="1161900" cy="323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b="1" dirty="0">
                <a:solidFill>
                  <a:srgbClr val="12418B"/>
                </a:solidFill>
              </a:rPr>
              <a:t>Vår historie var</a:t>
            </a:r>
            <a:r>
              <a:rPr lang="no" sz="900" dirty="0">
                <a:solidFill>
                  <a:srgbClr val="12418B"/>
                </a:solidFill>
              </a:rPr>
              <a:t>: </a:t>
            </a:r>
            <a:endParaRPr sz="900" dirty="0">
              <a:solidFill>
                <a:srgbClr val="12418B"/>
              </a:solidFill>
            </a:endParaRPr>
          </a:p>
        </p:txBody>
      </p:sp>
      <p:grpSp>
        <p:nvGrpSpPr>
          <p:cNvPr id="883" name="Google Shape;883;p69"/>
          <p:cNvGrpSpPr/>
          <p:nvPr/>
        </p:nvGrpSpPr>
        <p:grpSpPr>
          <a:xfrm>
            <a:off x="9610275" y="3815222"/>
            <a:ext cx="831441" cy="831426"/>
            <a:chOff x="4351213" y="3356709"/>
            <a:chExt cx="1188623" cy="1188600"/>
          </a:xfrm>
        </p:grpSpPr>
        <p:sp>
          <p:nvSpPr>
            <p:cNvPr id="884" name="Google Shape;884;p69"/>
            <p:cNvSpPr/>
            <p:nvPr/>
          </p:nvSpPr>
          <p:spPr>
            <a:xfrm>
              <a:off x="4351213" y="3356709"/>
              <a:ext cx="1188600" cy="11886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885" name="Google Shape;885;p6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351236" y="3410654"/>
              <a:ext cx="1188599" cy="108072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Google Shape;872;p69">
            <a:extLst>
              <a:ext uri="{FF2B5EF4-FFF2-40B4-BE49-F238E27FC236}">
                <a16:creationId xmlns:a16="http://schemas.microsoft.com/office/drawing/2014/main" id="{CA706B3A-EE8E-D7A8-83AF-8F7A2CDC06E0}"/>
              </a:ext>
            </a:extLst>
          </p:cNvPr>
          <p:cNvSpPr txBox="1"/>
          <p:nvPr/>
        </p:nvSpPr>
        <p:spPr>
          <a:xfrm>
            <a:off x="6967589" y="1580367"/>
            <a:ext cx="2799866" cy="126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o" sz="1000" b="1" dirty="0">
                <a:solidFill>
                  <a:srgbClr val="12418B"/>
                </a:solidFill>
              </a:rPr>
              <a:t>Fos oss som kommune:</a:t>
            </a:r>
          </a:p>
          <a:p>
            <a:endParaRPr lang="no" sz="1000" b="1" dirty="0">
              <a:solidFill>
                <a:srgbClr val="12418B"/>
              </a:solidFill>
            </a:endParaRPr>
          </a:p>
          <a:p>
            <a:r>
              <a:rPr lang="no" sz="1000" b="1" dirty="0">
                <a:solidFill>
                  <a:srgbClr val="12418B"/>
                </a:solidFill>
              </a:rPr>
              <a:t>Stikkord: </a:t>
            </a:r>
            <a:r>
              <a:rPr lang="no" sz="1000" dirty="0">
                <a:solidFill>
                  <a:srgbClr val="12418B"/>
                </a:solidFill>
              </a:rPr>
              <a:t>Styring og ledelse, </a:t>
            </a:r>
            <a:r>
              <a:rPr lang="nb-NO" sz="1000" dirty="0">
                <a:solidFill>
                  <a:srgbClr val="12418B"/>
                </a:solidFill>
              </a:rPr>
              <a:t>arbeidsmåter, kompetanse, samarbeid, arbeidsmåter, tjenesteutvikling, innbyggermedvirkning og lokalsamfunnsutvikling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endParaRPr sz="1000" b="1" dirty="0">
              <a:solidFill>
                <a:srgbClr val="12418B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0b829bf2-51c3-4142-955e-872bc12b2b8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Vedlegg_Diskusjonsverktøy til kommuner og fylkeskommuner - Kommunesektoren mot 2050</Template>
  <TotalTime>584</TotalTime>
  <Words>125</Words>
  <Application>Microsoft Office PowerPoint</Application>
  <PresentationFormat>Egendefinert</PresentationFormat>
  <Paragraphs>31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Une Tangen</dc:creator>
  <cp:lastModifiedBy>Bjørn Inge Lange</cp:lastModifiedBy>
  <cp:revision>9</cp:revision>
  <dcterms:created xsi:type="dcterms:W3CDTF">2023-08-11T08:30:34Z</dcterms:created>
  <dcterms:modified xsi:type="dcterms:W3CDTF">2024-04-12T11:53:48Z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6852e40a-3582-47fb-9760-ad91202f5ee6</vt:lpwstr>
  </property>
</Properties>
</file>