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5999" r:id="rId3"/>
    <p:sldId id="6033" r:id="rId4"/>
    <p:sldId id="6041" r:id="rId5"/>
    <p:sldId id="6042" r:id="rId6"/>
    <p:sldId id="6043" r:id="rId7"/>
    <p:sldId id="6027" r:id="rId8"/>
    <p:sldId id="257" r:id="rId9"/>
    <p:sldId id="6034" r:id="rId10"/>
    <p:sldId id="6035" r:id="rId11"/>
    <p:sldId id="6036" r:id="rId12"/>
    <p:sldId id="6037" r:id="rId13"/>
    <p:sldId id="6020" r:id="rId14"/>
    <p:sldId id="271" r:id="rId15"/>
    <p:sldId id="6026" r:id="rId16"/>
    <p:sldId id="272" r:id="rId17"/>
    <p:sldId id="1526" r:id="rId18"/>
    <p:sldId id="6018" r:id="rId19"/>
    <p:sldId id="6032" r:id="rId20"/>
    <p:sldId id="977" r:id="rId21"/>
    <p:sldId id="6014" r:id="rId22"/>
    <p:sldId id="6045" r:id="rId23"/>
    <p:sldId id="311" r:id="rId24"/>
    <p:sldId id="983" r:id="rId25"/>
    <p:sldId id="984" r:id="rId26"/>
    <p:sldId id="985" r:id="rId27"/>
    <p:sldId id="988" r:id="rId28"/>
    <p:sldId id="329" r:id="rId29"/>
    <p:sldId id="332" r:id="rId30"/>
    <p:sldId id="321" r:id="rId31"/>
    <p:sldId id="319" r:id="rId32"/>
    <p:sldId id="278" r:id="rId33"/>
    <p:sldId id="275" r:id="rId34"/>
    <p:sldId id="302" r:id="rId35"/>
    <p:sldId id="6013" r:id="rId36"/>
    <p:sldId id="1007" r:id="rId37"/>
    <p:sldId id="986" r:id="rId38"/>
    <p:sldId id="1005" r:id="rId39"/>
    <p:sldId id="285" r:id="rId40"/>
    <p:sldId id="6031" r:id="rId4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77E3AA-845C-4BB3-B58C-3B4D135FBA1E}" v="35" dt="2025-06-20T11:03:36.472"/>
    <p1510:client id="{9021F8FA-A493-4828-86CB-1FE23495E3DE}" v="18" dt="2025-06-20T17:22:58.8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0" autoAdjust="0"/>
    <p:restoredTop sz="93956" autoAdjust="0"/>
  </p:normalViewPr>
  <p:slideViewPr>
    <p:cSldViewPr snapToGrid="0">
      <p:cViewPr varScale="1">
        <p:scale>
          <a:sx n="70" d="100"/>
          <a:sy n="70" d="100"/>
        </p:scale>
        <p:origin x="52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_rels/data1.xml.rels><?xml version="1.0" encoding="UTF-8" standalone="yes"?>
<Relationships xmlns="http://schemas.openxmlformats.org/package/2006/relationships"><Relationship Id="rId2" Type="http://schemas.openxmlformats.org/officeDocument/2006/relationships/hyperlink" Target="https://www.regjeringen.no/no/tema/helse-og-omsorg/helseforskning/forskning-i-kommunehelsetjenesten-og-ple/id585595/" TargetMode="External"/><Relationship Id="rId1" Type="http://schemas.openxmlformats.org/officeDocument/2006/relationships/hyperlink" Target="https://bing.com/search?q=Hva+er+mest+viktig+innen+helse+og+velferd+i+kommunenorge" TargetMode="External"/></Relationships>
</file>

<file path=ppt/diagrams/_rels/drawing1.xml.rels><?xml version="1.0" encoding="UTF-8" standalone="yes"?>
<Relationships xmlns="http://schemas.openxmlformats.org/package/2006/relationships"><Relationship Id="rId2" Type="http://schemas.openxmlformats.org/officeDocument/2006/relationships/hyperlink" Target="https://www.regjeringen.no/no/tema/helse-og-omsorg/helseforskning/forskning-i-kommunehelsetjenesten-og-ple/id585595/" TargetMode="External"/><Relationship Id="rId1" Type="http://schemas.openxmlformats.org/officeDocument/2006/relationships/hyperlink" Target="https://bing.com/search?q=Hva+er+mest+viktig+innen+helse+og+velferd+i+kommunenorge"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B73674-09B6-407C-AB26-41F99A7712FB}" type="doc">
      <dgm:prSet loTypeId="urn:microsoft.com/office/officeart/2016/7/layout/LinearArrowProcessNumbered" loCatId="process" qsTypeId="urn:microsoft.com/office/officeart/2005/8/quickstyle/simple1" qsCatId="simple" csTypeId="urn:microsoft.com/office/officeart/2005/8/colors/accent0_3" csCatId="mainScheme" phldr="1"/>
      <dgm:spPr/>
      <dgm:t>
        <a:bodyPr/>
        <a:lstStyle/>
        <a:p>
          <a:endParaRPr lang="en-US"/>
        </a:p>
      </dgm:t>
    </dgm:pt>
    <dgm:pt modelId="{611E93A0-1F15-4BC8-AA9C-06A7C9EEC830}">
      <dgm:prSet/>
      <dgm:spPr/>
      <dgm:t>
        <a:bodyPr/>
        <a:lstStyle/>
        <a:p>
          <a:r>
            <a:rPr lang="nb-NO" b="1" i="0"/>
            <a:t>Sammenhengende tjenester</a:t>
          </a:r>
          <a:r>
            <a:rPr lang="nb-NO" b="0" i="0"/>
            <a:t>: Det blir stadig viktigere å se helheten i den kommunale helse- og omsorgstjenesten. Det er behov for å finne nye og innovative løsninger for å håndtere kvalitative utfordringer knyttet til helsehjelp, samt sammenheng og overganger i tjenestene. </a:t>
          </a:r>
          <a:r>
            <a:rPr lang="nb-NO" b="0" i="0">
              <a:hlinkClick xmlns:r="http://schemas.openxmlformats.org/officeDocument/2006/relationships" r:id="rId1"/>
            </a:rPr>
            <a:t>Kommunene bør lære av hverandre og inspirere hverandre for å forbedre tjenestene</a:t>
          </a:r>
          <a:r>
            <a:rPr lang="nb-NO" b="0" i="0" baseline="30000">
              <a:hlinkClick xmlns:r="http://schemas.openxmlformats.org/officeDocument/2006/relationships" r:id="rId1"/>
            </a:rPr>
            <a:t>2</a:t>
          </a:r>
          <a:r>
            <a:rPr lang="nb-NO" b="0" i="0"/>
            <a:t>.</a:t>
          </a:r>
          <a:endParaRPr lang="en-US"/>
        </a:p>
      </dgm:t>
    </dgm:pt>
    <dgm:pt modelId="{AE056B45-0C45-44CB-806D-4397F5D8B4D4}" type="parTrans" cxnId="{EEEB7225-1488-42BC-9B31-76E68CC8EBC5}">
      <dgm:prSet/>
      <dgm:spPr/>
      <dgm:t>
        <a:bodyPr/>
        <a:lstStyle/>
        <a:p>
          <a:endParaRPr lang="en-US"/>
        </a:p>
      </dgm:t>
    </dgm:pt>
    <dgm:pt modelId="{4883A609-5ED4-4231-89DA-388168D70FE8}" type="sibTrans" cxnId="{EEEB7225-1488-42BC-9B31-76E68CC8EBC5}">
      <dgm:prSet phldrT="1" phldr="0"/>
      <dgm:spPr/>
      <dgm:t>
        <a:bodyPr/>
        <a:lstStyle/>
        <a:p>
          <a:r>
            <a:rPr lang="en-US"/>
            <a:t>1</a:t>
          </a:r>
        </a:p>
      </dgm:t>
    </dgm:pt>
    <dgm:pt modelId="{3D30D67E-9312-40F1-9812-0B4498712350}">
      <dgm:prSet/>
      <dgm:spPr/>
      <dgm:t>
        <a:bodyPr/>
        <a:lstStyle/>
        <a:p>
          <a:r>
            <a:rPr lang="nb-NO" b="1" i="0"/>
            <a:t>Fokus på forebygging og folkehelse</a:t>
          </a:r>
          <a:r>
            <a:rPr lang="nb-NO" b="0" i="0"/>
            <a:t>: Kommunene bør legge vekt på </a:t>
          </a:r>
          <a:r>
            <a:rPr lang="nb-NO" b="1" i="0"/>
            <a:t>forebyggende tiltak</a:t>
          </a:r>
          <a:r>
            <a:rPr lang="nb-NO" b="0" i="0"/>
            <a:t> for å fremme god helse og livskvalitet. Dette kan inkludere tiltak som stimulerer til fysisk aktivitet, sunn kosthold, røykeslutt, og psykisk helsefremmende arbeid.</a:t>
          </a:r>
          <a:endParaRPr lang="en-US"/>
        </a:p>
      </dgm:t>
    </dgm:pt>
    <dgm:pt modelId="{92289DC9-01C6-436B-92FC-50D1B74CCCCD}" type="parTrans" cxnId="{C00CF926-3C5B-446F-82FB-91687B5801F9}">
      <dgm:prSet/>
      <dgm:spPr/>
      <dgm:t>
        <a:bodyPr/>
        <a:lstStyle/>
        <a:p>
          <a:endParaRPr lang="en-US"/>
        </a:p>
      </dgm:t>
    </dgm:pt>
    <dgm:pt modelId="{5EC2C25C-F122-422C-A4E0-96ACB70D2916}" type="sibTrans" cxnId="{C00CF926-3C5B-446F-82FB-91687B5801F9}">
      <dgm:prSet phldrT="2" phldr="0"/>
      <dgm:spPr/>
      <dgm:t>
        <a:bodyPr/>
        <a:lstStyle/>
        <a:p>
          <a:r>
            <a:rPr lang="en-US"/>
            <a:t>2</a:t>
          </a:r>
        </a:p>
      </dgm:t>
    </dgm:pt>
    <dgm:pt modelId="{A8E12E9A-643A-496A-933E-886C89180A8D}">
      <dgm:prSet/>
      <dgm:spPr/>
      <dgm:t>
        <a:bodyPr/>
        <a:lstStyle/>
        <a:p>
          <a:r>
            <a:rPr lang="nb-NO" b="1" i="0"/>
            <a:t>Bolig og velferdstjenester</a:t>
          </a:r>
          <a:r>
            <a:rPr lang="nb-NO" b="0" i="0"/>
            <a:t>: Fremtidig behov for </a:t>
          </a:r>
          <a:r>
            <a:rPr lang="nb-NO" b="1" i="0"/>
            <a:t>boliger</a:t>
          </a:r>
          <a:r>
            <a:rPr lang="nb-NO" b="0" i="0"/>
            <a:t> og </a:t>
          </a:r>
          <a:r>
            <a:rPr lang="nb-NO" b="1" i="0"/>
            <a:t>tjenester</a:t>
          </a:r>
          <a:r>
            <a:rPr lang="nb-NO" b="0" i="0"/>
            <a:t> er også viktig. Kommunene må planlegge for tilstrekkelig boligkapasitet og tilrettelegge for at innbyggerne kan bo trygt og godt. Samtidig må tjenestene tilpasses behovene til ulike grupper, som eldre, funksjonshemmede og barn.</a:t>
          </a:r>
          <a:endParaRPr lang="en-US"/>
        </a:p>
      </dgm:t>
    </dgm:pt>
    <dgm:pt modelId="{AA939FB5-6A2E-4EF2-A4EF-BCA1A5D46154}" type="parTrans" cxnId="{96DA8A33-BE0F-40C4-9BD6-035BB636A645}">
      <dgm:prSet/>
      <dgm:spPr/>
      <dgm:t>
        <a:bodyPr/>
        <a:lstStyle/>
        <a:p>
          <a:endParaRPr lang="en-US"/>
        </a:p>
      </dgm:t>
    </dgm:pt>
    <dgm:pt modelId="{06EC13F5-578D-4489-B082-F66F3B41CA8A}" type="sibTrans" cxnId="{96DA8A33-BE0F-40C4-9BD6-035BB636A645}">
      <dgm:prSet phldrT="3" phldr="0"/>
      <dgm:spPr/>
      <dgm:t>
        <a:bodyPr/>
        <a:lstStyle/>
        <a:p>
          <a:r>
            <a:rPr lang="en-US"/>
            <a:t>3</a:t>
          </a:r>
        </a:p>
      </dgm:t>
    </dgm:pt>
    <dgm:pt modelId="{23056A30-D7B8-4176-93B2-68D5AD382DA0}">
      <dgm:prSet/>
      <dgm:spPr/>
      <dgm:t>
        <a:bodyPr/>
        <a:lstStyle/>
        <a:p>
          <a:r>
            <a:rPr lang="nb-NO" b="1" i="0"/>
            <a:t>Kompetanse og innovasjon</a:t>
          </a:r>
          <a:r>
            <a:rPr lang="nb-NO" b="0" i="0"/>
            <a:t>: Kommunene må ha riktig kompetanse innen helse og velferd. </a:t>
          </a:r>
          <a:r>
            <a:rPr lang="nb-NO" b="0" i="0">
              <a:hlinkClick xmlns:r="http://schemas.openxmlformats.org/officeDocument/2006/relationships" r:id="rId2"/>
            </a:rPr>
            <a:t>Det er viktig å være oppdatert på ny kunnskap og teknologi, samt å ha en lærende og innovativ kultur for å møte fremtidens utfordringer</a:t>
          </a:r>
          <a:r>
            <a:rPr lang="nb-NO" b="0" i="0" baseline="30000">
              <a:hlinkClick xmlns:r="http://schemas.openxmlformats.org/officeDocument/2006/relationships" r:id="rId2"/>
            </a:rPr>
            <a:t>3</a:t>
          </a:r>
          <a:r>
            <a:rPr lang="nb-NO" b="0" i="0"/>
            <a:t>.</a:t>
          </a:r>
          <a:endParaRPr lang="en-US"/>
        </a:p>
      </dgm:t>
    </dgm:pt>
    <dgm:pt modelId="{142713D1-0F90-45FE-989A-567BFDD8FD92}" type="parTrans" cxnId="{9D2DC383-0EF1-433C-8510-07B997F5D83D}">
      <dgm:prSet/>
      <dgm:spPr/>
      <dgm:t>
        <a:bodyPr/>
        <a:lstStyle/>
        <a:p>
          <a:endParaRPr lang="en-US"/>
        </a:p>
      </dgm:t>
    </dgm:pt>
    <dgm:pt modelId="{5FAFE318-CA4D-43E6-95B4-B83D9F0F3E29}" type="sibTrans" cxnId="{9D2DC383-0EF1-433C-8510-07B997F5D83D}">
      <dgm:prSet phldrT="4" phldr="0"/>
      <dgm:spPr/>
      <dgm:t>
        <a:bodyPr/>
        <a:lstStyle/>
        <a:p>
          <a:r>
            <a:rPr lang="en-US"/>
            <a:t>4</a:t>
          </a:r>
        </a:p>
      </dgm:t>
    </dgm:pt>
    <dgm:pt modelId="{E4265B94-0DF1-44DD-A4AB-2C1568740F5B}">
      <dgm:prSet/>
      <dgm:spPr/>
      <dgm:t>
        <a:bodyPr/>
        <a:lstStyle/>
        <a:p>
          <a:r>
            <a:rPr lang="nb-NO" b="0" i="0" dirty="0"/>
            <a:t>Samlet sett er det avgjørende at kommunene jobber </a:t>
          </a:r>
          <a:r>
            <a:rPr lang="nb-NO" b="1" i="0" dirty="0"/>
            <a:t>helhetlig, samarbeider på tvers av sektorer og tar langsiktige beslutninge</a:t>
          </a:r>
          <a:r>
            <a:rPr lang="nb-NO" b="0" i="0" dirty="0"/>
            <a:t>r for å sikre gode helse- og velferdstjenester for alle innbyggere.</a:t>
          </a:r>
          <a:endParaRPr lang="en-US" dirty="0"/>
        </a:p>
      </dgm:t>
    </dgm:pt>
    <dgm:pt modelId="{618EB819-4766-4F75-B48E-71FB2571CE86}" type="parTrans" cxnId="{C7FD2F3F-B8F7-4346-9A15-92D4501FAB53}">
      <dgm:prSet/>
      <dgm:spPr/>
      <dgm:t>
        <a:bodyPr/>
        <a:lstStyle/>
        <a:p>
          <a:endParaRPr lang="en-US"/>
        </a:p>
      </dgm:t>
    </dgm:pt>
    <dgm:pt modelId="{F314CAC6-2F08-43E3-83D6-2211BCAB013E}" type="sibTrans" cxnId="{C7FD2F3F-B8F7-4346-9A15-92D4501FAB53}">
      <dgm:prSet phldrT="5" phldr="0"/>
      <dgm:spPr/>
      <dgm:t>
        <a:bodyPr/>
        <a:lstStyle/>
        <a:p>
          <a:r>
            <a:rPr lang="en-US"/>
            <a:t>5</a:t>
          </a:r>
        </a:p>
      </dgm:t>
    </dgm:pt>
    <dgm:pt modelId="{3EBB2C5B-7370-45EE-8831-ECBD544423C4}" type="pres">
      <dgm:prSet presAssocID="{43B73674-09B6-407C-AB26-41F99A7712FB}" presName="linearFlow" presStyleCnt="0">
        <dgm:presLayoutVars>
          <dgm:dir/>
          <dgm:animLvl val="lvl"/>
          <dgm:resizeHandles val="exact"/>
        </dgm:presLayoutVars>
      </dgm:prSet>
      <dgm:spPr/>
    </dgm:pt>
    <dgm:pt modelId="{9FEC594B-66F0-40D7-9937-4B0E6A89CA01}" type="pres">
      <dgm:prSet presAssocID="{611E93A0-1F15-4BC8-AA9C-06A7C9EEC830}" presName="compositeNode" presStyleCnt="0"/>
      <dgm:spPr/>
    </dgm:pt>
    <dgm:pt modelId="{99E02CCA-AB1D-46A1-91EA-9D383A3357CA}" type="pres">
      <dgm:prSet presAssocID="{611E93A0-1F15-4BC8-AA9C-06A7C9EEC830}" presName="parTx" presStyleLbl="node1" presStyleIdx="0" presStyleCnt="0">
        <dgm:presLayoutVars>
          <dgm:chMax val="0"/>
          <dgm:chPref val="0"/>
          <dgm:bulletEnabled val="1"/>
        </dgm:presLayoutVars>
      </dgm:prSet>
      <dgm:spPr/>
    </dgm:pt>
    <dgm:pt modelId="{DB86C160-5329-485D-8663-D918B52CAA47}" type="pres">
      <dgm:prSet presAssocID="{611E93A0-1F15-4BC8-AA9C-06A7C9EEC830}" presName="parSh" presStyleCnt="0"/>
      <dgm:spPr/>
    </dgm:pt>
    <dgm:pt modelId="{AB2588C7-6CB4-4E83-90E7-DB715A8C3566}" type="pres">
      <dgm:prSet presAssocID="{611E93A0-1F15-4BC8-AA9C-06A7C9EEC830}" presName="lineNode" presStyleLbl="alignAccFollowNode1" presStyleIdx="0" presStyleCnt="15"/>
      <dgm:spPr/>
    </dgm:pt>
    <dgm:pt modelId="{43D58B17-4E98-476F-B50F-8BF6636DD455}" type="pres">
      <dgm:prSet presAssocID="{611E93A0-1F15-4BC8-AA9C-06A7C9EEC830}" presName="lineArrowNode" presStyleLbl="alignAccFollowNode1" presStyleIdx="1" presStyleCnt="15"/>
      <dgm:spPr/>
    </dgm:pt>
    <dgm:pt modelId="{47511D32-BCC5-4376-9666-0E6FFAF309AD}" type="pres">
      <dgm:prSet presAssocID="{4883A609-5ED4-4231-89DA-388168D70FE8}" presName="sibTransNodeCircle" presStyleLbl="alignNode1" presStyleIdx="0" presStyleCnt="5">
        <dgm:presLayoutVars>
          <dgm:chMax val="0"/>
          <dgm:bulletEnabled/>
        </dgm:presLayoutVars>
      </dgm:prSet>
      <dgm:spPr/>
    </dgm:pt>
    <dgm:pt modelId="{FF7DAD28-A230-4685-A80C-E4EC386E817B}" type="pres">
      <dgm:prSet presAssocID="{4883A609-5ED4-4231-89DA-388168D70FE8}" presName="spacerBetweenCircleAndCallout" presStyleCnt="0">
        <dgm:presLayoutVars/>
      </dgm:prSet>
      <dgm:spPr/>
    </dgm:pt>
    <dgm:pt modelId="{06113BC6-96DE-4FD1-9ED9-49C372D73386}" type="pres">
      <dgm:prSet presAssocID="{611E93A0-1F15-4BC8-AA9C-06A7C9EEC830}" presName="nodeText" presStyleLbl="alignAccFollowNode1" presStyleIdx="2" presStyleCnt="15">
        <dgm:presLayoutVars>
          <dgm:bulletEnabled val="1"/>
        </dgm:presLayoutVars>
      </dgm:prSet>
      <dgm:spPr/>
    </dgm:pt>
    <dgm:pt modelId="{B503527B-E65B-46A9-B679-88D2C314B4D9}" type="pres">
      <dgm:prSet presAssocID="{4883A609-5ED4-4231-89DA-388168D70FE8}" presName="sibTransComposite" presStyleCnt="0"/>
      <dgm:spPr/>
    </dgm:pt>
    <dgm:pt modelId="{CE1D2BFB-8B21-43B5-ABE8-EE9DD2C6146B}" type="pres">
      <dgm:prSet presAssocID="{3D30D67E-9312-40F1-9812-0B4498712350}" presName="compositeNode" presStyleCnt="0"/>
      <dgm:spPr/>
    </dgm:pt>
    <dgm:pt modelId="{3498441D-5CCD-41D2-9558-8BB055EE3674}" type="pres">
      <dgm:prSet presAssocID="{3D30D67E-9312-40F1-9812-0B4498712350}" presName="parTx" presStyleLbl="node1" presStyleIdx="0" presStyleCnt="0">
        <dgm:presLayoutVars>
          <dgm:chMax val="0"/>
          <dgm:chPref val="0"/>
          <dgm:bulletEnabled val="1"/>
        </dgm:presLayoutVars>
      </dgm:prSet>
      <dgm:spPr/>
    </dgm:pt>
    <dgm:pt modelId="{5DC10F65-B4BF-4C00-8394-AEE8C7739FD3}" type="pres">
      <dgm:prSet presAssocID="{3D30D67E-9312-40F1-9812-0B4498712350}" presName="parSh" presStyleCnt="0"/>
      <dgm:spPr/>
    </dgm:pt>
    <dgm:pt modelId="{A89749E7-7B74-4C83-A106-2A1897156DAA}" type="pres">
      <dgm:prSet presAssocID="{3D30D67E-9312-40F1-9812-0B4498712350}" presName="lineNode" presStyleLbl="alignAccFollowNode1" presStyleIdx="3" presStyleCnt="15"/>
      <dgm:spPr/>
    </dgm:pt>
    <dgm:pt modelId="{762D8E96-B8F8-459A-855B-E666E1CD5F72}" type="pres">
      <dgm:prSet presAssocID="{3D30D67E-9312-40F1-9812-0B4498712350}" presName="lineArrowNode" presStyleLbl="alignAccFollowNode1" presStyleIdx="4" presStyleCnt="15"/>
      <dgm:spPr/>
    </dgm:pt>
    <dgm:pt modelId="{63AF60CD-63E9-4B16-ABCA-7D61A8DB8DFE}" type="pres">
      <dgm:prSet presAssocID="{5EC2C25C-F122-422C-A4E0-96ACB70D2916}" presName="sibTransNodeCircle" presStyleLbl="alignNode1" presStyleIdx="1" presStyleCnt="5">
        <dgm:presLayoutVars>
          <dgm:chMax val="0"/>
          <dgm:bulletEnabled/>
        </dgm:presLayoutVars>
      </dgm:prSet>
      <dgm:spPr/>
    </dgm:pt>
    <dgm:pt modelId="{19B1A759-DE62-49C0-AACA-C132042BDC6E}" type="pres">
      <dgm:prSet presAssocID="{5EC2C25C-F122-422C-A4E0-96ACB70D2916}" presName="spacerBetweenCircleAndCallout" presStyleCnt="0">
        <dgm:presLayoutVars/>
      </dgm:prSet>
      <dgm:spPr/>
    </dgm:pt>
    <dgm:pt modelId="{D69A292F-0B79-46FE-B2CE-D54CCAA929D0}" type="pres">
      <dgm:prSet presAssocID="{3D30D67E-9312-40F1-9812-0B4498712350}" presName="nodeText" presStyleLbl="alignAccFollowNode1" presStyleIdx="5" presStyleCnt="15">
        <dgm:presLayoutVars>
          <dgm:bulletEnabled val="1"/>
        </dgm:presLayoutVars>
      </dgm:prSet>
      <dgm:spPr/>
    </dgm:pt>
    <dgm:pt modelId="{A7F61D26-3AD6-4F60-B1BF-F2143ECDB3B0}" type="pres">
      <dgm:prSet presAssocID="{5EC2C25C-F122-422C-A4E0-96ACB70D2916}" presName="sibTransComposite" presStyleCnt="0"/>
      <dgm:spPr/>
    </dgm:pt>
    <dgm:pt modelId="{00E6BCBA-CF4C-4659-AB13-5BE829EB0D1E}" type="pres">
      <dgm:prSet presAssocID="{A8E12E9A-643A-496A-933E-886C89180A8D}" presName="compositeNode" presStyleCnt="0"/>
      <dgm:spPr/>
    </dgm:pt>
    <dgm:pt modelId="{57893B34-BFDE-4DF1-9A4F-899146E3BFD4}" type="pres">
      <dgm:prSet presAssocID="{A8E12E9A-643A-496A-933E-886C89180A8D}" presName="parTx" presStyleLbl="node1" presStyleIdx="0" presStyleCnt="0">
        <dgm:presLayoutVars>
          <dgm:chMax val="0"/>
          <dgm:chPref val="0"/>
          <dgm:bulletEnabled val="1"/>
        </dgm:presLayoutVars>
      </dgm:prSet>
      <dgm:spPr/>
    </dgm:pt>
    <dgm:pt modelId="{553CE9E7-C65D-4F7C-B629-0B5C9B56DF4D}" type="pres">
      <dgm:prSet presAssocID="{A8E12E9A-643A-496A-933E-886C89180A8D}" presName="parSh" presStyleCnt="0"/>
      <dgm:spPr/>
    </dgm:pt>
    <dgm:pt modelId="{CD8AB920-2859-4620-AB02-31186A62A830}" type="pres">
      <dgm:prSet presAssocID="{A8E12E9A-643A-496A-933E-886C89180A8D}" presName="lineNode" presStyleLbl="alignAccFollowNode1" presStyleIdx="6" presStyleCnt="15"/>
      <dgm:spPr/>
    </dgm:pt>
    <dgm:pt modelId="{90653EF2-F694-4D6C-B77B-6DE17E597D4E}" type="pres">
      <dgm:prSet presAssocID="{A8E12E9A-643A-496A-933E-886C89180A8D}" presName="lineArrowNode" presStyleLbl="alignAccFollowNode1" presStyleIdx="7" presStyleCnt="15"/>
      <dgm:spPr/>
    </dgm:pt>
    <dgm:pt modelId="{AEE9BE4B-805D-43CC-A7E9-ABE6102E3152}" type="pres">
      <dgm:prSet presAssocID="{06EC13F5-578D-4489-B082-F66F3B41CA8A}" presName="sibTransNodeCircle" presStyleLbl="alignNode1" presStyleIdx="2" presStyleCnt="5">
        <dgm:presLayoutVars>
          <dgm:chMax val="0"/>
          <dgm:bulletEnabled/>
        </dgm:presLayoutVars>
      </dgm:prSet>
      <dgm:spPr/>
    </dgm:pt>
    <dgm:pt modelId="{D61D23DE-89AB-4DA8-A8D2-A3ECCA7382B4}" type="pres">
      <dgm:prSet presAssocID="{06EC13F5-578D-4489-B082-F66F3B41CA8A}" presName="spacerBetweenCircleAndCallout" presStyleCnt="0">
        <dgm:presLayoutVars/>
      </dgm:prSet>
      <dgm:spPr/>
    </dgm:pt>
    <dgm:pt modelId="{BECBEA74-A80E-486E-B6A2-AFDA3DFD1CC3}" type="pres">
      <dgm:prSet presAssocID="{A8E12E9A-643A-496A-933E-886C89180A8D}" presName="nodeText" presStyleLbl="alignAccFollowNode1" presStyleIdx="8" presStyleCnt="15">
        <dgm:presLayoutVars>
          <dgm:bulletEnabled val="1"/>
        </dgm:presLayoutVars>
      </dgm:prSet>
      <dgm:spPr/>
    </dgm:pt>
    <dgm:pt modelId="{6218D9F7-700B-4619-BC59-9B6F4A52D39D}" type="pres">
      <dgm:prSet presAssocID="{06EC13F5-578D-4489-B082-F66F3B41CA8A}" presName="sibTransComposite" presStyleCnt="0"/>
      <dgm:spPr/>
    </dgm:pt>
    <dgm:pt modelId="{7A219CA3-D7DE-442E-B155-9BC9DE63A117}" type="pres">
      <dgm:prSet presAssocID="{23056A30-D7B8-4176-93B2-68D5AD382DA0}" presName="compositeNode" presStyleCnt="0"/>
      <dgm:spPr/>
    </dgm:pt>
    <dgm:pt modelId="{86D8947D-CD31-4AF1-9D90-8DC1F9AAD35C}" type="pres">
      <dgm:prSet presAssocID="{23056A30-D7B8-4176-93B2-68D5AD382DA0}" presName="parTx" presStyleLbl="node1" presStyleIdx="0" presStyleCnt="0">
        <dgm:presLayoutVars>
          <dgm:chMax val="0"/>
          <dgm:chPref val="0"/>
          <dgm:bulletEnabled val="1"/>
        </dgm:presLayoutVars>
      </dgm:prSet>
      <dgm:spPr/>
    </dgm:pt>
    <dgm:pt modelId="{B478B2F0-DCBA-4B13-88BF-F125F4A57771}" type="pres">
      <dgm:prSet presAssocID="{23056A30-D7B8-4176-93B2-68D5AD382DA0}" presName="parSh" presStyleCnt="0"/>
      <dgm:spPr/>
    </dgm:pt>
    <dgm:pt modelId="{9B206C60-C273-4FF5-8402-6BA8E960C5F3}" type="pres">
      <dgm:prSet presAssocID="{23056A30-D7B8-4176-93B2-68D5AD382DA0}" presName="lineNode" presStyleLbl="alignAccFollowNode1" presStyleIdx="9" presStyleCnt="15"/>
      <dgm:spPr/>
    </dgm:pt>
    <dgm:pt modelId="{DFC53940-F413-4861-998E-150D85ED6669}" type="pres">
      <dgm:prSet presAssocID="{23056A30-D7B8-4176-93B2-68D5AD382DA0}" presName="lineArrowNode" presStyleLbl="alignAccFollowNode1" presStyleIdx="10" presStyleCnt="15"/>
      <dgm:spPr/>
    </dgm:pt>
    <dgm:pt modelId="{BCAB0498-422A-4929-9D18-B05DC28E7424}" type="pres">
      <dgm:prSet presAssocID="{5FAFE318-CA4D-43E6-95B4-B83D9F0F3E29}" presName="sibTransNodeCircle" presStyleLbl="alignNode1" presStyleIdx="3" presStyleCnt="5">
        <dgm:presLayoutVars>
          <dgm:chMax val="0"/>
          <dgm:bulletEnabled/>
        </dgm:presLayoutVars>
      </dgm:prSet>
      <dgm:spPr/>
    </dgm:pt>
    <dgm:pt modelId="{2409EB57-6A34-4C83-89F3-B1562C97F3D4}" type="pres">
      <dgm:prSet presAssocID="{5FAFE318-CA4D-43E6-95B4-B83D9F0F3E29}" presName="spacerBetweenCircleAndCallout" presStyleCnt="0">
        <dgm:presLayoutVars/>
      </dgm:prSet>
      <dgm:spPr/>
    </dgm:pt>
    <dgm:pt modelId="{E2F12EAC-EC5E-477C-8553-01E055428AE4}" type="pres">
      <dgm:prSet presAssocID="{23056A30-D7B8-4176-93B2-68D5AD382DA0}" presName="nodeText" presStyleLbl="alignAccFollowNode1" presStyleIdx="11" presStyleCnt="15">
        <dgm:presLayoutVars>
          <dgm:bulletEnabled val="1"/>
        </dgm:presLayoutVars>
      </dgm:prSet>
      <dgm:spPr/>
    </dgm:pt>
    <dgm:pt modelId="{D88A1D99-63A3-4085-BB65-27B84D2A20DE}" type="pres">
      <dgm:prSet presAssocID="{5FAFE318-CA4D-43E6-95B4-B83D9F0F3E29}" presName="sibTransComposite" presStyleCnt="0"/>
      <dgm:spPr/>
    </dgm:pt>
    <dgm:pt modelId="{50B3A256-E58B-463A-9E9B-C5273E73C4B3}" type="pres">
      <dgm:prSet presAssocID="{E4265B94-0DF1-44DD-A4AB-2C1568740F5B}" presName="compositeNode" presStyleCnt="0"/>
      <dgm:spPr/>
    </dgm:pt>
    <dgm:pt modelId="{0D00C1FD-0052-46D1-B0DF-C89325C9A4FA}" type="pres">
      <dgm:prSet presAssocID="{E4265B94-0DF1-44DD-A4AB-2C1568740F5B}" presName="parTx" presStyleLbl="node1" presStyleIdx="0" presStyleCnt="0">
        <dgm:presLayoutVars>
          <dgm:chMax val="0"/>
          <dgm:chPref val="0"/>
          <dgm:bulletEnabled val="1"/>
        </dgm:presLayoutVars>
      </dgm:prSet>
      <dgm:spPr/>
    </dgm:pt>
    <dgm:pt modelId="{20BDCA57-4D3C-426E-B208-576353E2FF53}" type="pres">
      <dgm:prSet presAssocID="{E4265B94-0DF1-44DD-A4AB-2C1568740F5B}" presName="parSh" presStyleCnt="0"/>
      <dgm:spPr/>
    </dgm:pt>
    <dgm:pt modelId="{24212294-C782-48B0-8B9B-F20054C0E9F0}" type="pres">
      <dgm:prSet presAssocID="{E4265B94-0DF1-44DD-A4AB-2C1568740F5B}" presName="lineNode" presStyleLbl="alignAccFollowNode1" presStyleIdx="12" presStyleCnt="15"/>
      <dgm:spPr/>
    </dgm:pt>
    <dgm:pt modelId="{B73348C6-9C6C-4535-9C6D-0E18A63BD478}" type="pres">
      <dgm:prSet presAssocID="{E4265B94-0DF1-44DD-A4AB-2C1568740F5B}" presName="lineArrowNode" presStyleLbl="alignAccFollowNode1" presStyleIdx="13" presStyleCnt="15"/>
      <dgm:spPr/>
    </dgm:pt>
    <dgm:pt modelId="{1569E11F-C79E-44C9-B6F4-982DDD78EF59}" type="pres">
      <dgm:prSet presAssocID="{F314CAC6-2F08-43E3-83D6-2211BCAB013E}" presName="sibTransNodeCircle" presStyleLbl="alignNode1" presStyleIdx="4" presStyleCnt="5">
        <dgm:presLayoutVars>
          <dgm:chMax val="0"/>
          <dgm:bulletEnabled/>
        </dgm:presLayoutVars>
      </dgm:prSet>
      <dgm:spPr/>
    </dgm:pt>
    <dgm:pt modelId="{F70B4ED8-CE7C-4AAC-9099-129055F3EF13}" type="pres">
      <dgm:prSet presAssocID="{F314CAC6-2F08-43E3-83D6-2211BCAB013E}" presName="spacerBetweenCircleAndCallout" presStyleCnt="0">
        <dgm:presLayoutVars/>
      </dgm:prSet>
      <dgm:spPr/>
    </dgm:pt>
    <dgm:pt modelId="{E722BE8A-A5C2-4F1E-B699-BD0970407600}" type="pres">
      <dgm:prSet presAssocID="{E4265B94-0DF1-44DD-A4AB-2C1568740F5B}" presName="nodeText" presStyleLbl="alignAccFollowNode1" presStyleIdx="14" presStyleCnt="15">
        <dgm:presLayoutVars>
          <dgm:bulletEnabled val="1"/>
        </dgm:presLayoutVars>
      </dgm:prSet>
      <dgm:spPr/>
    </dgm:pt>
  </dgm:ptLst>
  <dgm:cxnLst>
    <dgm:cxn modelId="{0C328106-2BAF-4435-A8FD-820492AA1003}" type="presOf" srcId="{43B73674-09B6-407C-AB26-41F99A7712FB}" destId="{3EBB2C5B-7370-45EE-8831-ECBD544423C4}" srcOrd="0" destOrd="0" presId="urn:microsoft.com/office/officeart/2016/7/layout/LinearArrowProcessNumbered"/>
    <dgm:cxn modelId="{03A00011-3BFA-4D1A-B30E-5D37DBC6DA17}" type="presOf" srcId="{611E93A0-1F15-4BC8-AA9C-06A7C9EEC830}" destId="{06113BC6-96DE-4FD1-9ED9-49C372D73386}" srcOrd="0" destOrd="0" presId="urn:microsoft.com/office/officeart/2016/7/layout/LinearArrowProcessNumbered"/>
    <dgm:cxn modelId="{2F0DFC13-874A-440C-972B-FFEDD65B4A1E}" type="presOf" srcId="{F314CAC6-2F08-43E3-83D6-2211BCAB013E}" destId="{1569E11F-C79E-44C9-B6F4-982DDD78EF59}" srcOrd="0" destOrd="0" presId="urn:microsoft.com/office/officeart/2016/7/layout/LinearArrowProcessNumbered"/>
    <dgm:cxn modelId="{EEEB7225-1488-42BC-9B31-76E68CC8EBC5}" srcId="{43B73674-09B6-407C-AB26-41F99A7712FB}" destId="{611E93A0-1F15-4BC8-AA9C-06A7C9EEC830}" srcOrd="0" destOrd="0" parTransId="{AE056B45-0C45-44CB-806D-4397F5D8B4D4}" sibTransId="{4883A609-5ED4-4231-89DA-388168D70FE8}"/>
    <dgm:cxn modelId="{C00CF926-3C5B-446F-82FB-91687B5801F9}" srcId="{43B73674-09B6-407C-AB26-41F99A7712FB}" destId="{3D30D67E-9312-40F1-9812-0B4498712350}" srcOrd="1" destOrd="0" parTransId="{92289DC9-01C6-436B-92FC-50D1B74CCCCD}" sibTransId="{5EC2C25C-F122-422C-A4E0-96ACB70D2916}"/>
    <dgm:cxn modelId="{96DA8A33-BE0F-40C4-9BD6-035BB636A645}" srcId="{43B73674-09B6-407C-AB26-41F99A7712FB}" destId="{A8E12E9A-643A-496A-933E-886C89180A8D}" srcOrd="2" destOrd="0" parTransId="{AA939FB5-6A2E-4EF2-A4EF-BCA1A5D46154}" sibTransId="{06EC13F5-578D-4489-B082-F66F3B41CA8A}"/>
    <dgm:cxn modelId="{13CF5736-B289-47DE-9EC7-74E16265C005}" type="presOf" srcId="{3D30D67E-9312-40F1-9812-0B4498712350}" destId="{D69A292F-0B79-46FE-B2CE-D54CCAA929D0}" srcOrd="0" destOrd="0" presId="urn:microsoft.com/office/officeart/2016/7/layout/LinearArrowProcessNumbered"/>
    <dgm:cxn modelId="{F898833B-482A-4DA9-A692-1AE62556765C}" type="presOf" srcId="{E4265B94-0DF1-44DD-A4AB-2C1568740F5B}" destId="{E722BE8A-A5C2-4F1E-B699-BD0970407600}" srcOrd="0" destOrd="0" presId="urn:microsoft.com/office/officeart/2016/7/layout/LinearArrowProcessNumbered"/>
    <dgm:cxn modelId="{C7FD2F3F-B8F7-4346-9A15-92D4501FAB53}" srcId="{43B73674-09B6-407C-AB26-41F99A7712FB}" destId="{E4265B94-0DF1-44DD-A4AB-2C1568740F5B}" srcOrd="4" destOrd="0" parTransId="{618EB819-4766-4F75-B48E-71FB2571CE86}" sibTransId="{F314CAC6-2F08-43E3-83D6-2211BCAB013E}"/>
    <dgm:cxn modelId="{88212A45-4F53-4E98-9586-52CBF27874C2}" type="presOf" srcId="{23056A30-D7B8-4176-93B2-68D5AD382DA0}" destId="{E2F12EAC-EC5E-477C-8553-01E055428AE4}" srcOrd="0" destOrd="0" presId="urn:microsoft.com/office/officeart/2016/7/layout/LinearArrowProcessNumbered"/>
    <dgm:cxn modelId="{D06DEC70-4777-4588-9476-D99E98ACA728}" type="presOf" srcId="{A8E12E9A-643A-496A-933E-886C89180A8D}" destId="{BECBEA74-A80E-486E-B6A2-AFDA3DFD1CC3}" srcOrd="0" destOrd="0" presId="urn:microsoft.com/office/officeart/2016/7/layout/LinearArrowProcessNumbered"/>
    <dgm:cxn modelId="{9D2DC383-0EF1-433C-8510-07B997F5D83D}" srcId="{43B73674-09B6-407C-AB26-41F99A7712FB}" destId="{23056A30-D7B8-4176-93B2-68D5AD382DA0}" srcOrd="3" destOrd="0" parTransId="{142713D1-0F90-45FE-989A-567BFDD8FD92}" sibTransId="{5FAFE318-CA4D-43E6-95B4-B83D9F0F3E29}"/>
    <dgm:cxn modelId="{14D0C9A0-D72F-47B2-91FC-CF670A2DC9B5}" type="presOf" srcId="{06EC13F5-578D-4489-B082-F66F3B41CA8A}" destId="{AEE9BE4B-805D-43CC-A7E9-ABE6102E3152}" srcOrd="0" destOrd="0" presId="urn:microsoft.com/office/officeart/2016/7/layout/LinearArrowProcessNumbered"/>
    <dgm:cxn modelId="{BA30A4A1-C90D-40CA-9EA6-25C7061DE0CB}" type="presOf" srcId="{5FAFE318-CA4D-43E6-95B4-B83D9F0F3E29}" destId="{BCAB0498-422A-4929-9D18-B05DC28E7424}" srcOrd="0" destOrd="0" presId="urn:microsoft.com/office/officeart/2016/7/layout/LinearArrowProcessNumbered"/>
    <dgm:cxn modelId="{61F90FB8-480B-40A6-A91C-2951EA9B0CF1}" type="presOf" srcId="{5EC2C25C-F122-422C-A4E0-96ACB70D2916}" destId="{63AF60CD-63E9-4B16-ABCA-7D61A8DB8DFE}" srcOrd="0" destOrd="0" presId="urn:microsoft.com/office/officeart/2016/7/layout/LinearArrowProcessNumbered"/>
    <dgm:cxn modelId="{00A4AAE3-F051-47CF-90BA-7AEAC020BBC5}" type="presOf" srcId="{4883A609-5ED4-4231-89DA-388168D70FE8}" destId="{47511D32-BCC5-4376-9666-0E6FFAF309AD}" srcOrd="0" destOrd="0" presId="urn:microsoft.com/office/officeart/2016/7/layout/LinearArrowProcessNumbered"/>
    <dgm:cxn modelId="{BAB4F157-9F0B-4529-9ABE-BB3D181908FD}" type="presParOf" srcId="{3EBB2C5B-7370-45EE-8831-ECBD544423C4}" destId="{9FEC594B-66F0-40D7-9937-4B0E6A89CA01}" srcOrd="0" destOrd="0" presId="urn:microsoft.com/office/officeart/2016/7/layout/LinearArrowProcessNumbered"/>
    <dgm:cxn modelId="{7A3FDD84-A7DB-4986-81D1-CEB69AA382A8}" type="presParOf" srcId="{9FEC594B-66F0-40D7-9937-4B0E6A89CA01}" destId="{99E02CCA-AB1D-46A1-91EA-9D383A3357CA}" srcOrd="0" destOrd="0" presId="urn:microsoft.com/office/officeart/2016/7/layout/LinearArrowProcessNumbered"/>
    <dgm:cxn modelId="{7DA1C36B-DBC6-4FE7-98C6-29F21A3C4537}" type="presParOf" srcId="{9FEC594B-66F0-40D7-9937-4B0E6A89CA01}" destId="{DB86C160-5329-485D-8663-D918B52CAA47}" srcOrd="1" destOrd="0" presId="urn:microsoft.com/office/officeart/2016/7/layout/LinearArrowProcessNumbered"/>
    <dgm:cxn modelId="{E8AF26F6-3CB0-468E-8E62-2CFC8F8A8C7F}" type="presParOf" srcId="{DB86C160-5329-485D-8663-D918B52CAA47}" destId="{AB2588C7-6CB4-4E83-90E7-DB715A8C3566}" srcOrd="0" destOrd="0" presId="urn:microsoft.com/office/officeart/2016/7/layout/LinearArrowProcessNumbered"/>
    <dgm:cxn modelId="{98890B79-C775-4F60-9748-87D86BDCDE2D}" type="presParOf" srcId="{DB86C160-5329-485D-8663-D918B52CAA47}" destId="{43D58B17-4E98-476F-B50F-8BF6636DD455}" srcOrd="1" destOrd="0" presId="urn:microsoft.com/office/officeart/2016/7/layout/LinearArrowProcessNumbered"/>
    <dgm:cxn modelId="{B6D28A6D-A8D4-4E47-A9D7-AF2D4F2B4D33}" type="presParOf" srcId="{DB86C160-5329-485D-8663-D918B52CAA47}" destId="{47511D32-BCC5-4376-9666-0E6FFAF309AD}" srcOrd="2" destOrd="0" presId="urn:microsoft.com/office/officeart/2016/7/layout/LinearArrowProcessNumbered"/>
    <dgm:cxn modelId="{A34492AD-72C6-491A-9770-E321F7BED68C}" type="presParOf" srcId="{DB86C160-5329-485D-8663-D918B52CAA47}" destId="{FF7DAD28-A230-4685-A80C-E4EC386E817B}" srcOrd="3" destOrd="0" presId="urn:microsoft.com/office/officeart/2016/7/layout/LinearArrowProcessNumbered"/>
    <dgm:cxn modelId="{79CB41E2-9B11-47F2-9266-891459A350EA}" type="presParOf" srcId="{9FEC594B-66F0-40D7-9937-4B0E6A89CA01}" destId="{06113BC6-96DE-4FD1-9ED9-49C372D73386}" srcOrd="2" destOrd="0" presId="urn:microsoft.com/office/officeart/2016/7/layout/LinearArrowProcessNumbered"/>
    <dgm:cxn modelId="{C2B2F048-C512-4183-9C8E-CB2670073F08}" type="presParOf" srcId="{3EBB2C5B-7370-45EE-8831-ECBD544423C4}" destId="{B503527B-E65B-46A9-B679-88D2C314B4D9}" srcOrd="1" destOrd="0" presId="urn:microsoft.com/office/officeart/2016/7/layout/LinearArrowProcessNumbered"/>
    <dgm:cxn modelId="{2F83B641-1D60-4B33-89D8-6420B510329F}" type="presParOf" srcId="{3EBB2C5B-7370-45EE-8831-ECBD544423C4}" destId="{CE1D2BFB-8B21-43B5-ABE8-EE9DD2C6146B}" srcOrd="2" destOrd="0" presId="urn:microsoft.com/office/officeart/2016/7/layout/LinearArrowProcessNumbered"/>
    <dgm:cxn modelId="{7950C8A7-5226-4543-ADCE-5B3BC5F5BD95}" type="presParOf" srcId="{CE1D2BFB-8B21-43B5-ABE8-EE9DD2C6146B}" destId="{3498441D-5CCD-41D2-9558-8BB055EE3674}" srcOrd="0" destOrd="0" presId="urn:microsoft.com/office/officeart/2016/7/layout/LinearArrowProcessNumbered"/>
    <dgm:cxn modelId="{5405CA71-F8AC-44B1-BFD3-BBF5725A7190}" type="presParOf" srcId="{CE1D2BFB-8B21-43B5-ABE8-EE9DD2C6146B}" destId="{5DC10F65-B4BF-4C00-8394-AEE8C7739FD3}" srcOrd="1" destOrd="0" presId="urn:microsoft.com/office/officeart/2016/7/layout/LinearArrowProcessNumbered"/>
    <dgm:cxn modelId="{3F9758AB-9E71-455A-8635-035F5FEBD96E}" type="presParOf" srcId="{5DC10F65-B4BF-4C00-8394-AEE8C7739FD3}" destId="{A89749E7-7B74-4C83-A106-2A1897156DAA}" srcOrd="0" destOrd="0" presId="urn:microsoft.com/office/officeart/2016/7/layout/LinearArrowProcessNumbered"/>
    <dgm:cxn modelId="{5CA211DC-D384-4FB6-98F0-4F39E4923E61}" type="presParOf" srcId="{5DC10F65-B4BF-4C00-8394-AEE8C7739FD3}" destId="{762D8E96-B8F8-459A-855B-E666E1CD5F72}" srcOrd="1" destOrd="0" presId="urn:microsoft.com/office/officeart/2016/7/layout/LinearArrowProcessNumbered"/>
    <dgm:cxn modelId="{DC00B413-63AA-4880-8498-0102A1FB3559}" type="presParOf" srcId="{5DC10F65-B4BF-4C00-8394-AEE8C7739FD3}" destId="{63AF60CD-63E9-4B16-ABCA-7D61A8DB8DFE}" srcOrd="2" destOrd="0" presId="urn:microsoft.com/office/officeart/2016/7/layout/LinearArrowProcessNumbered"/>
    <dgm:cxn modelId="{9CC6FDD7-58F2-41DA-BC5A-EE6B6476F360}" type="presParOf" srcId="{5DC10F65-B4BF-4C00-8394-AEE8C7739FD3}" destId="{19B1A759-DE62-49C0-AACA-C132042BDC6E}" srcOrd="3" destOrd="0" presId="urn:microsoft.com/office/officeart/2016/7/layout/LinearArrowProcessNumbered"/>
    <dgm:cxn modelId="{DD1676DA-5144-4667-B501-F00F44D9CBDB}" type="presParOf" srcId="{CE1D2BFB-8B21-43B5-ABE8-EE9DD2C6146B}" destId="{D69A292F-0B79-46FE-B2CE-D54CCAA929D0}" srcOrd="2" destOrd="0" presId="urn:microsoft.com/office/officeart/2016/7/layout/LinearArrowProcessNumbered"/>
    <dgm:cxn modelId="{BBCCD4A8-42D1-4733-A1DC-62C3638759C9}" type="presParOf" srcId="{3EBB2C5B-7370-45EE-8831-ECBD544423C4}" destId="{A7F61D26-3AD6-4F60-B1BF-F2143ECDB3B0}" srcOrd="3" destOrd="0" presId="urn:microsoft.com/office/officeart/2016/7/layout/LinearArrowProcessNumbered"/>
    <dgm:cxn modelId="{11E75330-0F28-40A2-8853-DD3B81F0B665}" type="presParOf" srcId="{3EBB2C5B-7370-45EE-8831-ECBD544423C4}" destId="{00E6BCBA-CF4C-4659-AB13-5BE829EB0D1E}" srcOrd="4" destOrd="0" presId="urn:microsoft.com/office/officeart/2016/7/layout/LinearArrowProcessNumbered"/>
    <dgm:cxn modelId="{B9151CF5-3BF8-4BF5-BA69-7DFD05649523}" type="presParOf" srcId="{00E6BCBA-CF4C-4659-AB13-5BE829EB0D1E}" destId="{57893B34-BFDE-4DF1-9A4F-899146E3BFD4}" srcOrd="0" destOrd="0" presId="urn:microsoft.com/office/officeart/2016/7/layout/LinearArrowProcessNumbered"/>
    <dgm:cxn modelId="{629C1557-EF1A-4345-BCD2-35A6AA064A79}" type="presParOf" srcId="{00E6BCBA-CF4C-4659-AB13-5BE829EB0D1E}" destId="{553CE9E7-C65D-4F7C-B629-0B5C9B56DF4D}" srcOrd="1" destOrd="0" presId="urn:microsoft.com/office/officeart/2016/7/layout/LinearArrowProcessNumbered"/>
    <dgm:cxn modelId="{8FF1DE7B-5B6C-4019-ADDC-3CDA9159C33F}" type="presParOf" srcId="{553CE9E7-C65D-4F7C-B629-0B5C9B56DF4D}" destId="{CD8AB920-2859-4620-AB02-31186A62A830}" srcOrd="0" destOrd="0" presId="urn:microsoft.com/office/officeart/2016/7/layout/LinearArrowProcessNumbered"/>
    <dgm:cxn modelId="{231D02DB-8EAB-4BC0-BCB8-5C1641B4E4AD}" type="presParOf" srcId="{553CE9E7-C65D-4F7C-B629-0B5C9B56DF4D}" destId="{90653EF2-F694-4D6C-B77B-6DE17E597D4E}" srcOrd="1" destOrd="0" presId="urn:microsoft.com/office/officeart/2016/7/layout/LinearArrowProcessNumbered"/>
    <dgm:cxn modelId="{80F156DE-513F-4156-8955-5D23E03248BB}" type="presParOf" srcId="{553CE9E7-C65D-4F7C-B629-0B5C9B56DF4D}" destId="{AEE9BE4B-805D-43CC-A7E9-ABE6102E3152}" srcOrd="2" destOrd="0" presId="urn:microsoft.com/office/officeart/2016/7/layout/LinearArrowProcessNumbered"/>
    <dgm:cxn modelId="{8B44FDAB-DC91-4CFF-9AE3-44A1AC3F548E}" type="presParOf" srcId="{553CE9E7-C65D-4F7C-B629-0B5C9B56DF4D}" destId="{D61D23DE-89AB-4DA8-A8D2-A3ECCA7382B4}" srcOrd="3" destOrd="0" presId="urn:microsoft.com/office/officeart/2016/7/layout/LinearArrowProcessNumbered"/>
    <dgm:cxn modelId="{A9FD2731-397B-4768-A307-3F9FA9D692F0}" type="presParOf" srcId="{00E6BCBA-CF4C-4659-AB13-5BE829EB0D1E}" destId="{BECBEA74-A80E-486E-B6A2-AFDA3DFD1CC3}" srcOrd="2" destOrd="0" presId="urn:microsoft.com/office/officeart/2016/7/layout/LinearArrowProcessNumbered"/>
    <dgm:cxn modelId="{E63FC73D-0BF1-4709-812E-9B8AD4866921}" type="presParOf" srcId="{3EBB2C5B-7370-45EE-8831-ECBD544423C4}" destId="{6218D9F7-700B-4619-BC59-9B6F4A52D39D}" srcOrd="5" destOrd="0" presId="urn:microsoft.com/office/officeart/2016/7/layout/LinearArrowProcessNumbered"/>
    <dgm:cxn modelId="{5CE493E3-1785-4BBF-A79E-F45F185B9427}" type="presParOf" srcId="{3EBB2C5B-7370-45EE-8831-ECBD544423C4}" destId="{7A219CA3-D7DE-442E-B155-9BC9DE63A117}" srcOrd="6" destOrd="0" presId="urn:microsoft.com/office/officeart/2016/7/layout/LinearArrowProcessNumbered"/>
    <dgm:cxn modelId="{3AA9854E-9E67-4CB7-B690-C8B663E98E35}" type="presParOf" srcId="{7A219CA3-D7DE-442E-B155-9BC9DE63A117}" destId="{86D8947D-CD31-4AF1-9D90-8DC1F9AAD35C}" srcOrd="0" destOrd="0" presId="urn:microsoft.com/office/officeart/2016/7/layout/LinearArrowProcessNumbered"/>
    <dgm:cxn modelId="{F8405C1C-4C36-48E0-B4C1-6BE156BEB6A9}" type="presParOf" srcId="{7A219CA3-D7DE-442E-B155-9BC9DE63A117}" destId="{B478B2F0-DCBA-4B13-88BF-F125F4A57771}" srcOrd="1" destOrd="0" presId="urn:microsoft.com/office/officeart/2016/7/layout/LinearArrowProcessNumbered"/>
    <dgm:cxn modelId="{600C6AA8-05D7-4D17-BF86-8DD0CD7B6FDB}" type="presParOf" srcId="{B478B2F0-DCBA-4B13-88BF-F125F4A57771}" destId="{9B206C60-C273-4FF5-8402-6BA8E960C5F3}" srcOrd="0" destOrd="0" presId="urn:microsoft.com/office/officeart/2016/7/layout/LinearArrowProcessNumbered"/>
    <dgm:cxn modelId="{BAA42A30-6AA5-41FF-8490-5E279F1EC00A}" type="presParOf" srcId="{B478B2F0-DCBA-4B13-88BF-F125F4A57771}" destId="{DFC53940-F413-4861-998E-150D85ED6669}" srcOrd="1" destOrd="0" presId="urn:microsoft.com/office/officeart/2016/7/layout/LinearArrowProcessNumbered"/>
    <dgm:cxn modelId="{BA7E13AE-2441-430A-AD95-3421DE116296}" type="presParOf" srcId="{B478B2F0-DCBA-4B13-88BF-F125F4A57771}" destId="{BCAB0498-422A-4929-9D18-B05DC28E7424}" srcOrd="2" destOrd="0" presId="urn:microsoft.com/office/officeart/2016/7/layout/LinearArrowProcessNumbered"/>
    <dgm:cxn modelId="{A9A0025E-AEAC-47F9-B33A-4E2C0FE4B312}" type="presParOf" srcId="{B478B2F0-DCBA-4B13-88BF-F125F4A57771}" destId="{2409EB57-6A34-4C83-89F3-B1562C97F3D4}" srcOrd="3" destOrd="0" presId="urn:microsoft.com/office/officeart/2016/7/layout/LinearArrowProcessNumbered"/>
    <dgm:cxn modelId="{F9B73D3A-78F4-4492-A23C-34578AEB132D}" type="presParOf" srcId="{7A219CA3-D7DE-442E-B155-9BC9DE63A117}" destId="{E2F12EAC-EC5E-477C-8553-01E055428AE4}" srcOrd="2" destOrd="0" presId="urn:microsoft.com/office/officeart/2016/7/layout/LinearArrowProcessNumbered"/>
    <dgm:cxn modelId="{DA8AD96A-9434-427C-81D0-7A5DFE953219}" type="presParOf" srcId="{3EBB2C5B-7370-45EE-8831-ECBD544423C4}" destId="{D88A1D99-63A3-4085-BB65-27B84D2A20DE}" srcOrd="7" destOrd="0" presId="urn:microsoft.com/office/officeart/2016/7/layout/LinearArrowProcessNumbered"/>
    <dgm:cxn modelId="{4E6CF44E-BFBE-4D93-A7DC-CA0BA0B7AFE5}" type="presParOf" srcId="{3EBB2C5B-7370-45EE-8831-ECBD544423C4}" destId="{50B3A256-E58B-463A-9E9B-C5273E73C4B3}" srcOrd="8" destOrd="0" presId="urn:microsoft.com/office/officeart/2016/7/layout/LinearArrowProcessNumbered"/>
    <dgm:cxn modelId="{C131084E-9F29-48D1-9AA5-7B5B46513414}" type="presParOf" srcId="{50B3A256-E58B-463A-9E9B-C5273E73C4B3}" destId="{0D00C1FD-0052-46D1-B0DF-C89325C9A4FA}" srcOrd="0" destOrd="0" presId="urn:microsoft.com/office/officeart/2016/7/layout/LinearArrowProcessNumbered"/>
    <dgm:cxn modelId="{138CE966-76AE-4CB6-9F5E-96A7A94039D4}" type="presParOf" srcId="{50B3A256-E58B-463A-9E9B-C5273E73C4B3}" destId="{20BDCA57-4D3C-426E-B208-576353E2FF53}" srcOrd="1" destOrd="0" presId="urn:microsoft.com/office/officeart/2016/7/layout/LinearArrowProcessNumbered"/>
    <dgm:cxn modelId="{F6F692B8-34BB-4311-84E7-E4E22CA39D8C}" type="presParOf" srcId="{20BDCA57-4D3C-426E-B208-576353E2FF53}" destId="{24212294-C782-48B0-8B9B-F20054C0E9F0}" srcOrd="0" destOrd="0" presId="urn:microsoft.com/office/officeart/2016/7/layout/LinearArrowProcessNumbered"/>
    <dgm:cxn modelId="{C000B94B-4807-478F-B29B-20AFBD31B930}" type="presParOf" srcId="{20BDCA57-4D3C-426E-B208-576353E2FF53}" destId="{B73348C6-9C6C-4535-9C6D-0E18A63BD478}" srcOrd="1" destOrd="0" presId="urn:microsoft.com/office/officeart/2016/7/layout/LinearArrowProcessNumbered"/>
    <dgm:cxn modelId="{82CC6F52-7709-42E6-A172-97093DFAAFDE}" type="presParOf" srcId="{20BDCA57-4D3C-426E-B208-576353E2FF53}" destId="{1569E11F-C79E-44C9-B6F4-982DDD78EF59}" srcOrd="2" destOrd="0" presId="urn:microsoft.com/office/officeart/2016/7/layout/LinearArrowProcessNumbered"/>
    <dgm:cxn modelId="{88C4E6CE-8F3A-4095-8B32-2469DCF84FA2}" type="presParOf" srcId="{20BDCA57-4D3C-426E-B208-576353E2FF53}" destId="{F70B4ED8-CE7C-4AAC-9099-129055F3EF13}" srcOrd="3" destOrd="0" presId="urn:microsoft.com/office/officeart/2016/7/layout/LinearArrowProcessNumbered"/>
    <dgm:cxn modelId="{7DCF34A9-6FA9-456F-967D-4D43F54454C6}" type="presParOf" srcId="{50B3A256-E58B-463A-9E9B-C5273E73C4B3}" destId="{E722BE8A-A5C2-4F1E-B699-BD0970407600}" srcOrd="2" destOrd="0" presId="urn:microsoft.com/office/officeart/2016/7/layout/LinearArrow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2588C7-6CB4-4E83-90E7-DB715A8C3566}">
      <dsp:nvSpPr>
        <dsp:cNvPr id="0" name=""/>
        <dsp:cNvSpPr/>
      </dsp:nvSpPr>
      <dsp:spPr>
        <a:xfrm>
          <a:off x="1052586" y="496386"/>
          <a:ext cx="841042" cy="71"/>
        </a:xfrm>
        <a:prstGeom prst="rect">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D58B17-4E98-476F-B50F-8BF6636DD455}">
      <dsp:nvSpPr>
        <dsp:cNvPr id="0" name=""/>
        <dsp:cNvSpPr/>
      </dsp:nvSpPr>
      <dsp:spPr>
        <a:xfrm>
          <a:off x="1944092" y="425774"/>
          <a:ext cx="96719" cy="181664"/>
        </a:xfrm>
        <a:prstGeom prst="chevron">
          <a:avLst>
            <a:gd name="adj" fmla="val 90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511D32-BCC5-4376-9666-0E6FFAF309AD}">
      <dsp:nvSpPr>
        <dsp:cNvPr id="0" name=""/>
        <dsp:cNvSpPr/>
      </dsp:nvSpPr>
      <dsp:spPr>
        <a:xfrm>
          <a:off x="525631" y="74596"/>
          <a:ext cx="843651" cy="843651"/>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738" tIns="32738" rIns="32738" bIns="32738" numCol="1" spcCol="1270" anchor="ctr" anchorCtr="0">
          <a:noAutofit/>
        </a:bodyPr>
        <a:lstStyle/>
        <a:p>
          <a:pPr marL="0" lvl="0" indent="0" algn="ctr" defTabSz="1644650">
            <a:lnSpc>
              <a:spcPct val="90000"/>
            </a:lnSpc>
            <a:spcBef>
              <a:spcPct val="0"/>
            </a:spcBef>
            <a:spcAft>
              <a:spcPct val="35000"/>
            </a:spcAft>
            <a:buNone/>
          </a:pPr>
          <a:r>
            <a:rPr lang="en-US" sz="3700" kern="1200"/>
            <a:t>1</a:t>
          </a:r>
        </a:p>
      </dsp:txBody>
      <dsp:txXfrm>
        <a:off x="649181" y="198146"/>
        <a:ext cx="596551" cy="596551"/>
      </dsp:txXfrm>
    </dsp:sp>
    <dsp:sp modelId="{06113BC6-96DE-4FD1-9ED9-49C372D73386}">
      <dsp:nvSpPr>
        <dsp:cNvPr id="0" name=""/>
        <dsp:cNvSpPr/>
      </dsp:nvSpPr>
      <dsp:spPr>
        <a:xfrm>
          <a:off x="1283" y="1083847"/>
          <a:ext cx="1892345" cy="3194100"/>
        </a:xfrm>
        <a:prstGeom prst="upArrowCallout">
          <a:avLst>
            <a:gd name="adj1" fmla="val 50000"/>
            <a:gd name="adj2" fmla="val 20000"/>
            <a:gd name="adj3" fmla="val 20000"/>
            <a:gd name="adj4" fmla="val 100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270" tIns="165100" rIns="149270" bIns="165100" numCol="1" spcCol="1270" anchor="t" anchorCtr="0">
          <a:noAutofit/>
        </a:bodyPr>
        <a:lstStyle/>
        <a:p>
          <a:pPr marL="0" lvl="0" indent="0" algn="l" defTabSz="488950">
            <a:lnSpc>
              <a:spcPct val="90000"/>
            </a:lnSpc>
            <a:spcBef>
              <a:spcPct val="0"/>
            </a:spcBef>
            <a:spcAft>
              <a:spcPct val="35000"/>
            </a:spcAft>
            <a:buNone/>
          </a:pPr>
          <a:r>
            <a:rPr lang="nb-NO" sz="1100" b="1" i="0" kern="1200"/>
            <a:t>Sammenhengende tjenester</a:t>
          </a:r>
          <a:r>
            <a:rPr lang="nb-NO" sz="1100" b="0" i="0" kern="1200"/>
            <a:t>: Det blir stadig viktigere å se helheten i den kommunale helse- og omsorgstjenesten. Det er behov for å finne nye og innovative løsninger for å håndtere kvalitative utfordringer knyttet til helsehjelp, samt sammenheng og overganger i tjenestene. </a:t>
          </a:r>
          <a:r>
            <a:rPr lang="nb-NO" sz="1100" b="0" i="0" kern="1200">
              <a:hlinkClick xmlns:r="http://schemas.openxmlformats.org/officeDocument/2006/relationships" r:id="rId1"/>
            </a:rPr>
            <a:t>Kommunene bør lære av hverandre og inspirere hverandre for å forbedre tjenestene</a:t>
          </a:r>
          <a:r>
            <a:rPr lang="nb-NO" sz="1100" b="0" i="0" kern="1200" baseline="30000">
              <a:hlinkClick xmlns:r="http://schemas.openxmlformats.org/officeDocument/2006/relationships" r:id="rId1"/>
            </a:rPr>
            <a:t>2</a:t>
          </a:r>
          <a:r>
            <a:rPr lang="nb-NO" sz="1100" b="0" i="0" kern="1200"/>
            <a:t>.</a:t>
          </a:r>
          <a:endParaRPr lang="en-US" sz="1100" kern="1200"/>
        </a:p>
      </dsp:txBody>
      <dsp:txXfrm>
        <a:off x="1283" y="1462316"/>
        <a:ext cx="1892345" cy="2815631"/>
      </dsp:txXfrm>
    </dsp:sp>
    <dsp:sp modelId="{A89749E7-7B74-4C83-A106-2A1897156DAA}">
      <dsp:nvSpPr>
        <dsp:cNvPr id="0" name=""/>
        <dsp:cNvSpPr/>
      </dsp:nvSpPr>
      <dsp:spPr>
        <a:xfrm>
          <a:off x="2103890" y="496386"/>
          <a:ext cx="1892345" cy="72"/>
        </a:xfrm>
        <a:prstGeom prst="rect">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2D8E96-B8F8-459A-855B-E666E1CD5F72}">
      <dsp:nvSpPr>
        <dsp:cNvPr id="0" name=""/>
        <dsp:cNvSpPr/>
      </dsp:nvSpPr>
      <dsp:spPr>
        <a:xfrm>
          <a:off x="4046698" y="425774"/>
          <a:ext cx="96719" cy="181665"/>
        </a:xfrm>
        <a:prstGeom prst="chevron">
          <a:avLst>
            <a:gd name="adj" fmla="val 90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AF60CD-63E9-4B16-ABCA-7D61A8DB8DFE}">
      <dsp:nvSpPr>
        <dsp:cNvPr id="0" name=""/>
        <dsp:cNvSpPr/>
      </dsp:nvSpPr>
      <dsp:spPr>
        <a:xfrm>
          <a:off x="2628237" y="74596"/>
          <a:ext cx="843651" cy="843651"/>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738" tIns="32738" rIns="32738" bIns="32738" numCol="1" spcCol="1270" anchor="ctr" anchorCtr="0">
          <a:noAutofit/>
        </a:bodyPr>
        <a:lstStyle/>
        <a:p>
          <a:pPr marL="0" lvl="0" indent="0" algn="ctr" defTabSz="1644650">
            <a:lnSpc>
              <a:spcPct val="90000"/>
            </a:lnSpc>
            <a:spcBef>
              <a:spcPct val="0"/>
            </a:spcBef>
            <a:spcAft>
              <a:spcPct val="35000"/>
            </a:spcAft>
            <a:buNone/>
          </a:pPr>
          <a:r>
            <a:rPr lang="en-US" sz="3700" kern="1200"/>
            <a:t>2</a:t>
          </a:r>
        </a:p>
      </dsp:txBody>
      <dsp:txXfrm>
        <a:off x="2751787" y="198146"/>
        <a:ext cx="596551" cy="596551"/>
      </dsp:txXfrm>
    </dsp:sp>
    <dsp:sp modelId="{D69A292F-0B79-46FE-B2CE-D54CCAA929D0}">
      <dsp:nvSpPr>
        <dsp:cNvPr id="0" name=""/>
        <dsp:cNvSpPr/>
      </dsp:nvSpPr>
      <dsp:spPr>
        <a:xfrm>
          <a:off x="2103890" y="1083847"/>
          <a:ext cx="1892345" cy="3194100"/>
        </a:xfrm>
        <a:prstGeom prst="upArrowCallout">
          <a:avLst>
            <a:gd name="adj1" fmla="val 50000"/>
            <a:gd name="adj2" fmla="val 20000"/>
            <a:gd name="adj3" fmla="val 20000"/>
            <a:gd name="adj4" fmla="val 100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270" tIns="165100" rIns="149270" bIns="165100" numCol="1" spcCol="1270" anchor="t" anchorCtr="0">
          <a:noAutofit/>
        </a:bodyPr>
        <a:lstStyle/>
        <a:p>
          <a:pPr marL="0" lvl="0" indent="0" algn="l" defTabSz="488950">
            <a:lnSpc>
              <a:spcPct val="90000"/>
            </a:lnSpc>
            <a:spcBef>
              <a:spcPct val="0"/>
            </a:spcBef>
            <a:spcAft>
              <a:spcPct val="35000"/>
            </a:spcAft>
            <a:buNone/>
          </a:pPr>
          <a:r>
            <a:rPr lang="nb-NO" sz="1100" b="1" i="0" kern="1200"/>
            <a:t>Fokus på forebygging og folkehelse</a:t>
          </a:r>
          <a:r>
            <a:rPr lang="nb-NO" sz="1100" b="0" i="0" kern="1200"/>
            <a:t>: Kommunene bør legge vekt på </a:t>
          </a:r>
          <a:r>
            <a:rPr lang="nb-NO" sz="1100" b="1" i="0" kern="1200"/>
            <a:t>forebyggende tiltak</a:t>
          </a:r>
          <a:r>
            <a:rPr lang="nb-NO" sz="1100" b="0" i="0" kern="1200"/>
            <a:t> for å fremme god helse og livskvalitet. Dette kan inkludere tiltak som stimulerer til fysisk aktivitet, sunn kosthold, røykeslutt, og psykisk helsefremmende arbeid.</a:t>
          </a:r>
          <a:endParaRPr lang="en-US" sz="1100" kern="1200"/>
        </a:p>
      </dsp:txBody>
      <dsp:txXfrm>
        <a:off x="2103890" y="1462316"/>
        <a:ext cx="1892345" cy="2815631"/>
      </dsp:txXfrm>
    </dsp:sp>
    <dsp:sp modelId="{CD8AB920-2859-4620-AB02-31186A62A830}">
      <dsp:nvSpPr>
        <dsp:cNvPr id="0" name=""/>
        <dsp:cNvSpPr/>
      </dsp:nvSpPr>
      <dsp:spPr>
        <a:xfrm>
          <a:off x="4206496" y="496386"/>
          <a:ext cx="1892345" cy="72"/>
        </a:xfrm>
        <a:prstGeom prst="rect">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653EF2-F694-4D6C-B77B-6DE17E597D4E}">
      <dsp:nvSpPr>
        <dsp:cNvPr id="0" name=""/>
        <dsp:cNvSpPr/>
      </dsp:nvSpPr>
      <dsp:spPr>
        <a:xfrm>
          <a:off x="6149305" y="425774"/>
          <a:ext cx="96719" cy="181665"/>
        </a:xfrm>
        <a:prstGeom prst="chevron">
          <a:avLst>
            <a:gd name="adj" fmla="val 90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E9BE4B-805D-43CC-A7E9-ABE6102E3152}">
      <dsp:nvSpPr>
        <dsp:cNvPr id="0" name=""/>
        <dsp:cNvSpPr/>
      </dsp:nvSpPr>
      <dsp:spPr>
        <a:xfrm>
          <a:off x="4730844" y="74596"/>
          <a:ext cx="843651" cy="843651"/>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738" tIns="32738" rIns="32738" bIns="32738" numCol="1" spcCol="1270" anchor="ctr" anchorCtr="0">
          <a:noAutofit/>
        </a:bodyPr>
        <a:lstStyle/>
        <a:p>
          <a:pPr marL="0" lvl="0" indent="0" algn="ctr" defTabSz="1644650">
            <a:lnSpc>
              <a:spcPct val="90000"/>
            </a:lnSpc>
            <a:spcBef>
              <a:spcPct val="0"/>
            </a:spcBef>
            <a:spcAft>
              <a:spcPct val="35000"/>
            </a:spcAft>
            <a:buNone/>
          </a:pPr>
          <a:r>
            <a:rPr lang="en-US" sz="3700" kern="1200"/>
            <a:t>3</a:t>
          </a:r>
        </a:p>
      </dsp:txBody>
      <dsp:txXfrm>
        <a:off x="4854394" y="198146"/>
        <a:ext cx="596551" cy="596551"/>
      </dsp:txXfrm>
    </dsp:sp>
    <dsp:sp modelId="{BECBEA74-A80E-486E-B6A2-AFDA3DFD1CC3}">
      <dsp:nvSpPr>
        <dsp:cNvPr id="0" name=""/>
        <dsp:cNvSpPr/>
      </dsp:nvSpPr>
      <dsp:spPr>
        <a:xfrm>
          <a:off x="4206496" y="1083847"/>
          <a:ext cx="1892345" cy="3194100"/>
        </a:xfrm>
        <a:prstGeom prst="upArrowCallout">
          <a:avLst>
            <a:gd name="adj1" fmla="val 50000"/>
            <a:gd name="adj2" fmla="val 20000"/>
            <a:gd name="adj3" fmla="val 20000"/>
            <a:gd name="adj4" fmla="val 100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270" tIns="165100" rIns="149270" bIns="165100" numCol="1" spcCol="1270" anchor="t" anchorCtr="0">
          <a:noAutofit/>
        </a:bodyPr>
        <a:lstStyle/>
        <a:p>
          <a:pPr marL="0" lvl="0" indent="0" algn="l" defTabSz="488950">
            <a:lnSpc>
              <a:spcPct val="90000"/>
            </a:lnSpc>
            <a:spcBef>
              <a:spcPct val="0"/>
            </a:spcBef>
            <a:spcAft>
              <a:spcPct val="35000"/>
            </a:spcAft>
            <a:buNone/>
          </a:pPr>
          <a:r>
            <a:rPr lang="nb-NO" sz="1100" b="1" i="0" kern="1200"/>
            <a:t>Bolig og velferdstjenester</a:t>
          </a:r>
          <a:r>
            <a:rPr lang="nb-NO" sz="1100" b="0" i="0" kern="1200"/>
            <a:t>: Fremtidig behov for </a:t>
          </a:r>
          <a:r>
            <a:rPr lang="nb-NO" sz="1100" b="1" i="0" kern="1200"/>
            <a:t>boliger</a:t>
          </a:r>
          <a:r>
            <a:rPr lang="nb-NO" sz="1100" b="0" i="0" kern="1200"/>
            <a:t> og </a:t>
          </a:r>
          <a:r>
            <a:rPr lang="nb-NO" sz="1100" b="1" i="0" kern="1200"/>
            <a:t>tjenester</a:t>
          </a:r>
          <a:r>
            <a:rPr lang="nb-NO" sz="1100" b="0" i="0" kern="1200"/>
            <a:t> er også viktig. Kommunene må planlegge for tilstrekkelig boligkapasitet og tilrettelegge for at innbyggerne kan bo trygt og godt. Samtidig må tjenestene tilpasses behovene til ulike grupper, som eldre, funksjonshemmede og barn.</a:t>
          </a:r>
          <a:endParaRPr lang="en-US" sz="1100" kern="1200"/>
        </a:p>
      </dsp:txBody>
      <dsp:txXfrm>
        <a:off x="4206496" y="1462316"/>
        <a:ext cx="1892345" cy="2815631"/>
      </dsp:txXfrm>
    </dsp:sp>
    <dsp:sp modelId="{9B206C60-C273-4FF5-8402-6BA8E960C5F3}">
      <dsp:nvSpPr>
        <dsp:cNvPr id="0" name=""/>
        <dsp:cNvSpPr/>
      </dsp:nvSpPr>
      <dsp:spPr>
        <a:xfrm>
          <a:off x="6309103" y="496385"/>
          <a:ext cx="1892345" cy="72"/>
        </a:xfrm>
        <a:prstGeom prst="rect">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C53940-F413-4861-998E-150D85ED6669}">
      <dsp:nvSpPr>
        <dsp:cNvPr id="0" name=""/>
        <dsp:cNvSpPr/>
      </dsp:nvSpPr>
      <dsp:spPr>
        <a:xfrm>
          <a:off x="8251911" y="425774"/>
          <a:ext cx="96719" cy="181665"/>
        </a:xfrm>
        <a:prstGeom prst="chevron">
          <a:avLst>
            <a:gd name="adj" fmla="val 90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AB0498-422A-4929-9D18-B05DC28E7424}">
      <dsp:nvSpPr>
        <dsp:cNvPr id="0" name=""/>
        <dsp:cNvSpPr/>
      </dsp:nvSpPr>
      <dsp:spPr>
        <a:xfrm>
          <a:off x="6833450" y="74596"/>
          <a:ext cx="843651" cy="843651"/>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738" tIns="32738" rIns="32738" bIns="32738" numCol="1" spcCol="1270" anchor="ctr" anchorCtr="0">
          <a:noAutofit/>
        </a:bodyPr>
        <a:lstStyle/>
        <a:p>
          <a:pPr marL="0" lvl="0" indent="0" algn="ctr" defTabSz="1644650">
            <a:lnSpc>
              <a:spcPct val="90000"/>
            </a:lnSpc>
            <a:spcBef>
              <a:spcPct val="0"/>
            </a:spcBef>
            <a:spcAft>
              <a:spcPct val="35000"/>
            </a:spcAft>
            <a:buNone/>
          </a:pPr>
          <a:r>
            <a:rPr lang="en-US" sz="3700" kern="1200"/>
            <a:t>4</a:t>
          </a:r>
        </a:p>
      </dsp:txBody>
      <dsp:txXfrm>
        <a:off x="6957000" y="198146"/>
        <a:ext cx="596551" cy="596551"/>
      </dsp:txXfrm>
    </dsp:sp>
    <dsp:sp modelId="{E2F12EAC-EC5E-477C-8553-01E055428AE4}">
      <dsp:nvSpPr>
        <dsp:cNvPr id="0" name=""/>
        <dsp:cNvSpPr/>
      </dsp:nvSpPr>
      <dsp:spPr>
        <a:xfrm>
          <a:off x="6309103" y="1083847"/>
          <a:ext cx="1892345" cy="3194100"/>
        </a:xfrm>
        <a:prstGeom prst="upArrowCallout">
          <a:avLst>
            <a:gd name="adj1" fmla="val 50000"/>
            <a:gd name="adj2" fmla="val 20000"/>
            <a:gd name="adj3" fmla="val 20000"/>
            <a:gd name="adj4" fmla="val 100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270" tIns="165100" rIns="149270" bIns="165100" numCol="1" spcCol="1270" anchor="t" anchorCtr="0">
          <a:noAutofit/>
        </a:bodyPr>
        <a:lstStyle/>
        <a:p>
          <a:pPr marL="0" lvl="0" indent="0" algn="l" defTabSz="488950">
            <a:lnSpc>
              <a:spcPct val="90000"/>
            </a:lnSpc>
            <a:spcBef>
              <a:spcPct val="0"/>
            </a:spcBef>
            <a:spcAft>
              <a:spcPct val="35000"/>
            </a:spcAft>
            <a:buNone/>
          </a:pPr>
          <a:r>
            <a:rPr lang="nb-NO" sz="1100" b="1" i="0" kern="1200"/>
            <a:t>Kompetanse og innovasjon</a:t>
          </a:r>
          <a:r>
            <a:rPr lang="nb-NO" sz="1100" b="0" i="0" kern="1200"/>
            <a:t>: Kommunene må ha riktig kompetanse innen helse og velferd. </a:t>
          </a:r>
          <a:r>
            <a:rPr lang="nb-NO" sz="1100" b="0" i="0" kern="1200">
              <a:hlinkClick xmlns:r="http://schemas.openxmlformats.org/officeDocument/2006/relationships" r:id="rId2"/>
            </a:rPr>
            <a:t>Det er viktig å være oppdatert på ny kunnskap og teknologi, samt å ha en lærende og innovativ kultur for å møte fremtidens utfordringer</a:t>
          </a:r>
          <a:r>
            <a:rPr lang="nb-NO" sz="1100" b="0" i="0" kern="1200" baseline="30000">
              <a:hlinkClick xmlns:r="http://schemas.openxmlformats.org/officeDocument/2006/relationships" r:id="rId2"/>
            </a:rPr>
            <a:t>3</a:t>
          </a:r>
          <a:r>
            <a:rPr lang="nb-NO" sz="1100" b="0" i="0" kern="1200"/>
            <a:t>.</a:t>
          </a:r>
          <a:endParaRPr lang="en-US" sz="1100" kern="1200"/>
        </a:p>
      </dsp:txBody>
      <dsp:txXfrm>
        <a:off x="6309103" y="1462316"/>
        <a:ext cx="1892345" cy="2815631"/>
      </dsp:txXfrm>
    </dsp:sp>
    <dsp:sp modelId="{24212294-C782-48B0-8B9B-F20054C0E9F0}">
      <dsp:nvSpPr>
        <dsp:cNvPr id="0" name=""/>
        <dsp:cNvSpPr/>
      </dsp:nvSpPr>
      <dsp:spPr>
        <a:xfrm>
          <a:off x="8411709" y="496385"/>
          <a:ext cx="946172" cy="72"/>
        </a:xfrm>
        <a:prstGeom prst="rect">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69E11F-C79E-44C9-B6F4-982DDD78EF59}">
      <dsp:nvSpPr>
        <dsp:cNvPr id="0" name=""/>
        <dsp:cNvSpPr/>
      </dsp:nvSpPr>
      <dsp:spPr>
        <a:xfrm>
          <a:off x="8936057" y="74596"/>
          <a:ext cx="843651" cy="843651"/>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738" tIns="32738" rIns="32738" bIns="32738" numCol="1" spcCol="1270" anchor="ctr" anchorCtr="0">
          <a:noAutofit/>
        </a:bodyPr>
        <a:lstStyle/>
        <a:p>
          <a:pPr marL="0" lvl="0" indent="0" algn="ctr" defTabSz="1644650">
            <a:lnSpc>
              <a:spcPct val="90000"/>
            </a:lnSpc>
            <a:spcBef>
              <a:spcPct val="0"/>
            </a:spcBef>
            <a:spcAft>
              <a:spcPct val="35000"/>
            </a:spcAft>
            <a:buNone/>
          </a:pPr>
          <a:r>
            <a:rPr lang="en-US" sz="3700" kern="1200"/>
            <a:t>5</a:t>
          </a:r>
        </a:p>
      </dsp:txBody>
      <dsp:txXfrm>
        <a:off x="9059607" y="198146"/>
        <a:ext cx="596551" cy="596551"/>
      </dsp:txXfrm>
    </dsp:sp>
    <dsp:sp modelId="{E722BE8A-A5C2-4F1E-B699-BD0970407600}">
      <dsp:nvSpPr>
        <dsp:cNvPr id="0" name=""/>
        <dsp:cNvSpPr/>
      </dsp:nvSpPr>
      <dsp:spPr>
        <a:xfrm>
          <a:off x="8411709" y="1083847"/>
          <a:ext cx="1892345" cy="3194100"/>
        </a:xfrm>
        <a:prstGeom prst="upArrowCallout">
          <a:avLst>
            <a:gd name="adj1" fmla="val 50000"/>
            <a:gd name="adj2" fmla="val 20000"/>
            <a:gd name="adj3" fmla="val 20000"/>
            <a:gd name="adj4" fmla="val 100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270" tIns="165100" rIns="149270" bIns="165100" numCol="1" spcCol="1270" anchor="t" anchorCtr="0">
          <a:noAutofit/>
        </a:bodyPr>
        <a:lstStyle/>
        <a:p>
          <a:pPr marL="0" lvl="0" indent="0" algn="l" defTabSz="488950">
            <a:lnSpc>
              <a:spcPct val="90000"/>
            </a:lnSpc>
            <a:spcBef>
              <a:spcPct val="0"/>
            </a:spcBef>
            <a:spcAft>
              <a:spcPct val="35000"/>
            </a:spcAft>
            <a:buNone/>
          </a:pPr>
          <a:r>
            <a:rPr lang="nb-NO" sz="1100" b="0" i="0" kern="1200" dirty="0"/>
            <a:t>Samlet sett er det avgjørende at kommunene jobber </a:t>
          </a:r>
          <a:r>
            <a:rPr lang="nb-NO" sz="1100" b="1" i="0" kern="1200" dirty="0"/>
            <a:t>helhetlig, samarbeider på tvers av sektorer og tar langsiktige beslutninge</a:t>
          </a:r>
          <a:r>
            <a:rPr lang="nb-NO" sz="1100" b="0" i="0" kern="1200" dirty="0"/>
            <a:t>r for å sikre gode helse- og velferdstjenester for alle innbyggere.</a:t>
          </a:r>
          <a:endParaRPr lang="en-US" sz="1100" kern="1200" dirty="0"/>
        </a:p>
      </dsp:txBody>
      <dsp:txXfrm>
        <a:off x="8411709" y="1462316"/>
        <a:ext cx="1892345" cy="2815631"/>
      </dsp:txXfrm>
    </dsp:sp>
  </dsp:spTree>
</dsp:drawing>
</file>

<file path=ppt/diagrams/layout1.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4E3457-658E-422E-9CE9-A7403193F3ED}" type="datetimeFigureOut">
              <a:rPr lang="nb-NO" smtClean="0"/>
              <a:t>22.06.2025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C36EEC-B7BF-4A38-B98E-86139132B2A0}" type="slidenum">
              <a:rPr lang="nb-NO" smtClean="0"/>
              <a:t>‹#›</a:t>
            </a:fld>
            <a:endParaRPr lang="nb-NO"/>
          </a:p>
        </p:txBody>
      </p:sp>
    </p:spTree>
    <p:extLst>
      <p:ext uri="{BB962C8B-B14F-4D97-AF65-F5344CB8AC3E}">
        <p14:creationId xmlns:p14="http://schemas.microsoft.com/office/powerpoint/2010/main" val="2751166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Endringsarbeid</a:t>
            </a: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BDA98C-B560-9B45-95CB-84DE7040E42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455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3DEAA05-6C9C-4F1A-95DB-C020E4F936CD}" type="slidenum">
              <a:rPr lang="nb-NO" smtClean="0"/>
              <a:t>28</a:t>
            </a:fld>
            <a:endParaRPr lang="nb-NO"/>
          </a:p>
        </p:txBody>
      </p:sp>
    </p:spTree>
    <p:extLst>
      <p:ext uri="{BB962C8B-B14F-4D97-AF65-F5344CB8AC3E}">
        <p14:creationId xmlns:p14="http://schemas.microsoft.com/office/powerpoint/2010/main" val="2573462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3DEAA05-6C9C-4F1A-95DB-C020E4F936CD}" type="slidenum">
              <a:rPr lang="nb-NO" smtClean="0"/>
              <a:t>29</a:t>
            </a:fld>
            <a:endParaRPr lang="nb-NO"/>
          </a:p>
        </p:txBody>
      </p:sp>
    </p:spTree>
    <p:extLst>
      <p:ext uri="{BB962C8B-B14F-4D97-AF65-F5344CB8AC3E}">
        <p14:creationId xmlns:p14="http://schemas.microsoft.com/office/powerpoint/2010/main" val="3167888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3DEAA05-6C9C-4F1A-95DB-C020E4F936CD}" type="slidenum">
              <a:rPr lang="nb-NO" smtClean="0"/>
              <a:t>30</a:t>
            </a:fld>
            <a:endParaRPr lang="nb-NO"/>
          </a:p>
        </p:txBody>
      </p:sp>
    </p:spTree>
    <p:extLst>
      <p:ext uri="{BB962C8B-B14F-4D97-AF65-F5344CB8AC3E}">
        <p14:creationId xmlns:p14="http://schemas.microsoft.com/office/powerpoint/2010/main" val="973130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Bygge i bredden</a:t>
            </a:r>
          </a:p>
          <a:p>
            <a:r>
              <a:rPr lang="nb-NO" dirty="0"/>
              <a:t>God og bærekraftig helsetjeneste</a:t>
            </a:r>
          </a:p>
          <a:p>
            <a:r>
              <a:rPr lang="nb-NO" dirty="0"/>
              <a:t>Flere ut av helsetjenesten enn inn</a:t>
            </a:r>
          </a:p>
        </p:txBody>
      </p:sp>
      <p:sp>
        <p:nvSpPr>
          <p:cNvPr id="4" name="Plassholder for lysbildenummer 3"/>
          <p:cNvSpPr>
            <a:spLocks noGrp="1"/>
          </p:cNvSpPr>
          <p:nvPr>
            <p:ph type="sldNum" sz="quarter" idx="5"/>
          </p:nvPr>
        </p:nvSpPr>
        <p:spPr/>
        <p:txBody>
          <a:bodyPr/>
          <a:lstStyle/>
          <a:p>
            <a:fld id="{C3DEAA05-6C9C-4F1A-95DB-C020E4F936CD}" type="slidenum">
              <a:rPr lang="nb-NO" smtClean="0"/>
              <a:t>31</a:t>
            </a:fld>
            <a:endParaRPr lang="nb-NO"/>
          </a:p>
        </p:txBody>
      </p:sp>
    </p:spTree>
    <p:extLst>
      <p:ext uri="{BB962C8B-B14F-4D97-AF65-F5344CB8AC3E}">
        <p14:creationId xmlns:p14="http://schemas.microsoft.com/office/powerpoint/2010/main" val="103368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3DEAA05-6C9C-4F1A-95DB-C020E4F936CD}" type="slidenum">
              <a:rPr lang="nb-NO" smtClean="0"/>
              <a:t>32</a:t>
            </a:fld>
            <a:endParaRPr lang="nb-NO"/>
          </a:p>
        </p:txBody>
      </p:sp>
    </p:spTree>
    <p:extLst>
      <p:ext uri="{BB962C8B-B14F-4D97-AF65-F5344CB8AC3E}">
        <p14:creationId xmlns:p14="http://schemas.microsoft.com/office/powerpoint/2010/main" val="201056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5736E0C-9F77-482E-B2F6-1D5FB3C12624}" type="slidenum">
              <a:rPr lang="nb-NO" smtClean="0"/>
              <a:t>35</a:t>
            </a:fld>
            <a:endParaRPr lang="nb-NO"/>
          </a:p>
        </p:txBody>
      </p:sp>
    </p:spTree>
    <p:extLst>
      <p:ext uri="{BB962C8B-B14F-4D97-AF65-F5344CB8AC3E}">
        <p14:creationId xmlns:p14="http://schemas.microsoft.com/office/powerpoint/2010/main" val="216780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2A32E29-7B31-496C-932A-661A07DBD943}" type="slidenum">
              <a:rPr lang="nb-NO" smtClean="0"/>
              <a:t>39</a:t>
            </a:fld>
            <a:endParaRPr lang="nb-NO"/>
          </a:p>
        </p:txBody>
      </p:sp>
    </p:spTree>
    <p:extLst>
      <p:ext uri="{BB962C8B-B14F-4D97-AF65-F5344CB8AC3E}">
        <p14:creationId xmlns:p14="http://schemas.microsoft.com/office/powerpoint/2010/main" val="1264412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buNone/>
            </a:pPr>
            <a:r>
              <a:rPr lang="nb-NO" b="0" i="0" dirty="0">
                <a:solidFill>
                  <a:srgbClr val="242424"/>
                </a:solidFill>
                <a:effectLst/>
                <a:latin typeface="Segoe UI" panose="020B0502040204020203" pitchFamily="34" charset="0"/>
              </a:rPr>
              <a:t>SSB Forsørgerbrøken er et mål som viser forholdet mellom antall personer i arbeidsdyktig alder (vanligvis 20-64 år) og antall personer som ikke er i arbeidsdyktig alder (vanligvis under 20 år og over 65 år). Dette forholdet gir en indikasjon på hvor mange personer i arbeidsdyktig alder som må "forsørge" de som ikke er i arbeidsdyktig alder</a:t>
            </a:r>
          </a:p>
          <a:p>
            <a:pPr>
              <a:buNone/>
            </a:pPr>
            <a:endParaRPr lang="nb-NO" dirty="0">
              <a:effectLst/>
            </a:endParaRPr>
          </a:p>
          <a:p>
            <a:pPr algn="l">
              <a:buNone/>
            </a:pPr>
            <a:r>
              <a:rPr lang="nb-NO" dirty="0"/>
              <a:t>.</a:t>
            </a:r>
            <a:r>
              <a:rPr lang="nb-NO" b="0" i="0" dirty="0">
                <a:solidFill>
                  <a:srgbClr val="242424"/>
                </a:solidFill>
                <a:effectLst/>
                <a:latin typeface="Segoe UI" panose="020B0502040204020203" pitchFamily="34" charset="0"/>
              </a:rPr>
              <a:t>For eksempel, hvis forsørgerbrøken er 0.38, betyr det at for hver person i arbeidsdyktig alder, er det 0.38 personer som ikke er i arbeidsdyktig alder. En høyere forsørgerbrøk indikerer at en større andel av befolkningen er avhengig av de som er i arbeidsdyktig alder</a:t>
            </a:r>
          </a:p>
          <a:p>
            <a:pPr>
              <a:buNone/>
            </a:pPr>
            <a:endParaRPr lang="nb-NO" dirty="0">
              <a:effectLst/>
            </a:endParaRPr>
          </a:p>
          <a:p>
            <a:pPr>
              <a:buNone/>
            </a:pPr>
            <a:endParaRPr lang="nb-NO" dirty="0">
              <a:effectLst/>
            </a:endParaRPr>
          </a:p>
          <a:p>
            <a:pPr>
              <a:buNone/>
            </a:pPr>
            <a:r>
              <a:rPr lang="nb-NO" b="0" i="0" dirty="0">
                <a:solidFill>
                  <a:srgbClr val="242424"/>
                </a:solidFill>
                <a:effectLst/>
                <a:latin typeface="Segoe UI" panose="020B0502040204020203" pitchFamily="34" charset="0"/>
              </a:rPr>
              <a:t>Brønnøy kommune er forsørgerbrøken for eldre forventet å øke fra 0.38 i 2024 til 0.58 i 2044</a:t>
            </a:r>
            <a:endParaRPr lang="nb-NO" dirty="0">
              <a:effectLst/>
            </a:endParaRPr>
          </a:p>
          <a:p>
            <a:pPr>
              <a:buNone/>
            </a:pPr>
            <a:r>
              <a:rPr lang="nb-NO" dirty="0"/>
              <a:t>. Dette betyr at det vil være flere eldre som er avhengige av de som er i arbeidsdyktig alder, noe som kan føre til økt press på velferdssystemet og økonomiske utfordringer</a:t>
            </a:r>
            <a:r>
              <a:rPr lang="nb-NO" u="none" strike="noStrike" dirty="0">
                <a:effectLst/>
                <a:latin typeface="var(--fontFamilyBase)"/>
              </a:rPr>
              <a:t>1</a:t>
            </a:r>
            <a:endParaRPr lang="nb-NO" dirty="0">
              <a:effectLst/>
            </a:endParaRPr>
          </a:p>
          <a:p>
            <a:pPr>
              <a:buNone/>
            </a:pPr>
            <a:endParaRPr lang="nb-NO" dirty="0">
              <a:effectLst/>
            </a:endParaRPr>
          </a:p>
        </p:txBody>
      </p:sp>
      <p:sp>
        <p:nvSpPr>
          <p:cNvPr id="4" name="Plassholder for lysbildenummer 3"/>
          <p:cNvSpPr>
            <a:spLocks noGrp="1"/>
          </p:cNvSpPr>
          <p:nvPr>
            <p:ph type="sldNum" sz="quarter" idx="5"/>
          </p:nvPr>
        </p:nvSpPr>
        <p:spPr/>
        <p:txBody>
          <a:bodyPr/>
          <a:lstStyle/>
          <a:p>
            <a:fld id="{B5736E0C-9F77-482E-B2F6-1D5FB3C12624}" type="slidenum">
              <a:rPr lang="nb-NO" smtClean="0"/>
              <a:t>13</a:t>
            </a:fld>
            <a:endParaRPr lang="nb-NO"/>
          </a:p>
        </p:txBody>
      </p:sp>
    </p:spTree>
    <p:extLst>
      <p:ext uri="{BB962C8B-B14F-4D97-AF65-F5344CB8AC3E}">
        <p14:creationId xmlns:p14="http://schemas.microsoft.com/office/powerpoint/2010/main" val="2554538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5"/>
          </p:nvPr>
        </p:nvSpPr>
        <p:spPr/>
        <p:txBody>
          <a:bodyPr/>
          <a:lstStyle/>
          <a:p>
            <a:fld id="{B5736E0C-9F77-482E-B2F6-1D5FB3C12624}" type="slidenum">
              <a:rPr lang="nb-NO" smtClean="0"/>
              <a:t>15</a:t>
            </a:fld>
            <a:endParaRPr lang="nb-NO"/>
          </a:p>
        </p:txBody>
      </p:sp>
    </p:spTree>
    <p:extLst>
      <p:ext uri="{BB962C8B-B14F-4D97-AF65-F5344CB8AC3E}">
        <p14:creationId xmlns:p14="http://schemas.microsoft.com/office/powerpoint/2010/main" val="3762321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2A32E29-7B31-496C-932A-661A07DBD943}" type="slidenum">
              <a:rPr lang="nb-NO" smtClean="0"/>
              <a:t>16</a:t>
            </a:fld>
            <a:endParaRPr lang="nb-NO"/>
          </a:p>
        </p:txBody>
      </p:sp>
    </p:spTree>
    <p:extLst>
      <p:ext uri="{BB962C8B-B14F-4D97-AF65-F5344CB8AC3E}">
        <p14:creationId xmlns:p14="http://schemas.microsoft.com/office/powerpoint/2010/main" val="155951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E5A4531-7A37-496C-8592-13A632551552}" type="slidenum">
              <a:rPr lang="nb-NO" smtClean="0"/>
              <a:t>17</a:t>
            </a:fld>
            <a:endParaRPr lang="nb-NO"/>
          </a:p>
        </p:txBody>
      </p:sp>
    </p:spTree>
    <p:extLst>
      <p:ext uri="{BB962C8B-B14F-4D97-AF65-F5344CB8AC3E}">
        <p14:creationId xmlns:p14="http://schemas.microsoft.com/office/powerpoint/2010/main" val="1178662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5736E0C-9F77-482E-B2F6-1D5FB3C12624}" type="slidenum">
              <a:rPr lang="nb-NO" smtClean="0"/>
              <a:t>18</a:t>
            </a:fld>
            <a:endParaRPr lang="nb-NO"/>
          </a:p>
        </p:txBody>
      </p:sp>
    </p:spTree>
    <p:extLst>
      <p:ext uri="{BB962C8B-B14F-4D97-AF65-F5344CB8AC3E}">
        <p14:creationId xmlns:p14="http://schemas.microsoft.com/office/powerpoint/2010/main" val="3296839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trenger å bevege oss bort fra forestillingen om at styring først og fremst handler om at noen få løser problemene for mange. Selv om politikere, ledere, fagpersoner, og innbyggere har ansvar for ulike ting, er det nødvendig at vi fremover møtes og snakker sammen på en annen måte. Dette må til for å styrke tilliten til helse- og omsorgstjenestene.</a:t>
            </a:r>
          </a:p>
        </p:txBody>
      </p:sp>
      <p:sp>
        <p:nvSpPr>
          <p:cNvPr id="4" name="Plassholder for lysbildenummer 3"/>
          <p:cNvSpPr>
            <a:spLocks noGrp="1"/>
          </p:cNvSpPr>
          <p:nvPr>
            <p:ph type="sldNum" sz="quarter" idx="5"/>
          </p:nvPr>
        </p:nvSpPr>
        <p:spPr/>
        <p:txBody>
          <a:bodyPr/>
          <a:lstStyle/>
          <a:p>
            <a:fld id="{9742FFED-4E00-43F3-873F-61D98220D764}" type="slidenum">
              <a:rPr lang="nb-NO" smtClean="0"/>
              <a:t>20</a:t>
            </a:fld>
            <a:endParaRPr lang="nb-NO"/>
          </a:p>
        </p:txBody>
      </p:sp>
    </p:spTree>
    <p:extLst>
      <p:ext uri="{BB962C8B-B14F-4D97-AF65-F5344CB8AC3E}">
        <p14:creationId xmlns:p14="http://schemas.microsoft.com/office/powerpoint/2010/main" val="3969057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5736E0C-9F77-482E-B2F6-1D5FB3C12624}" type="slidenum">
              <a:rPr lang="nb-NO" smtClean="0"/>
              <a:t>21</a:t>
            </a:fld>
            <a:endParaRPr lang="nb-NO"/>
          </a:p>
        </p:txBody>
      </p:sp>
    </p:spTree>
    <p:extLst>
      <p:ext uri="{BB962C8B-B14F-4D97-AF65-F5344CB8AC3E}">
        <p14:creationId xmlns:p14="http://schemas.microsoft.com/office/powerpoint/2010/main" val="3926350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1" dirty="0"/>
          </a:p>
        </p:txBody>
      </p:sp>
      <p:sp>
        <p:nvSpPr>
          <p:cNvPr id="4" name="Plassholder for lysbildenummer 3"/>
          <p:cNvSpPr>
            <a:spLocks noGrp="1"/>
          </p:cNvSpPr>
          <p:nvPr>
            <p:ph type="sldNum" sz="quarter" idx="5"/>
          </p:nvPr>
        </p:nvSpPr>
        <p:spPr/>
        <p:txBody>
          <a:bodyPr/>
          <a:lstStyle/>
          <a:p>
            <a:fld id="{C3DEAA05-6C9C-4F1A-95DB-C020E4F936CD}" type="slidenum">
              <a:rPr lang="nb-NO" smtClean="0"/>
              <a:t>23</a:t>
            </a:fld>
            <a:endParaRPr lang="nb-NO"/>
          </a:p>
        </p:txBody>
      </p:sp>
    </p:spTree>
    <p:extLst>
      <p:ext uri="{BB962C8B-B14F-4D97-AF65-F5344CB8AC3E}">
        <p14:creationId xmlns:p14="http://schemas.microsoft.com/office/powerpoint/2010/main" val="1261720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F09E16-5389-9817-6DB8-6D7A59AC34E7}"/>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C5706B98-1731-25BB-D11B-1E2E483264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2D69C50C-BB4E-394F-8C26-5A564FF98392}"/>
              </a:ext>
            </a:extLst>
          </p:cNvPr>
          <p:cNvSpPr>
            <a:spLocks noGrp="1"/>
          </p:cNvSpPr>
          <p:nvPr>
            <p:ph type="dt" sz="half" idx="10"/>
          </p:nvPr>
        </p:nvSpPr>
        <p:spPr/>
        <p:txBody>
          <a:bodyPr/>
          <a:lstStyle/>
          <a:p>
            <a:fld id="{92138CDD-221D-40F1-8012-022B21A0CDB7}" type="datetimeFigureOut">
              <a:rPr lang="nb-NO" smtClean="0"/>
              <a:t>22.06.2025</a:t>
            </a:fld>
            <a:endParaRPr lang="nb-NO"/>
          </a:p>
        </p:txBody>
      </p:sp>
      <p:sp>
        <p:nvSpPr>
          <p:cNvPr id="5" name="Plassholder for bunntekst 4">
            <a:extLst>
              <a:ext uri="{FF2B5EF4-FFF2-40B4-BE49-F238E27FC236}">
                <a16:creationId xmlns:a16="http://schemas.microsoft.com/office/drawing/2014/main" id="{3CEA1E40-850B-DEE9-A25D-D892ED3EED6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1E58EAD-DC9E-485E-96B7-AA07717C62EB}"/>
              </a:ext>
            </a:extLst>
          </p:cNvPr>
          <p:cNvSpPr>
            <a:spLocks noGrp="1"/>
          </p:cNvSpPr>
          <p:nvPr>
            <p:ph type="sldNum" sz="quarter" idx="12"/>
          </p:nvPr>
        </p:nvSpPr>
        <p:spPr/>
        <p:txBody>
          <a:bodyPr/>
          <a:lstStyle/>
          <a:p>
            <a:fld id="{FB94D615-569F-4A66-9915-E11FB79D6616}" type="slidenum">
              <a:rPr lang="nb-NO" smtClean="0"/>
              <a:t>‹#›</a:t>
            </a:fld>
            <a:endParaRPr lang="nb-NO"/>
          </a:p>
        </p:txBody>
      </p:sp>
    </p:spTree>
    <p:extLst>
      <p:ext uri="{BB962C8B-B14F-4D97-AF65-F5344CB8AC3E}">
        <p14:creationId xmlns:p14="http://schemas.microsoft.com/office/powerpoint/2010/main" val="1870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9620A6-701E-3402-D0A6-049A83193AC7}"/>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27571F98-7D1E-4262-95A4-FDE4F653C1BC}"/>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BA65F9F-9738-59DC-566A-50B62F8EE133}"/>
              </a:ext>
            </a:extLst>
          </p:cNvPr>
          <p:cNvSpPr>
            <a:spLocks noGrp="1"/>
          </p:cNvSpPr>
          <p:nvPr>
            <p:ph type="dt" sz="half" idx="10"/>
          </p:nvPr>
        </p:nvSpPr>
        <p:spPr/>
        <p:txBody>
          <a:bodyPr/>
          <a:lstStyle/>
          <a:p>
            <a:fld id="{92138CDD-221D-40F1-8012-022B21A0CDB7}" type="datetimeFigureOut">
              <a:rPr lang="nb-NO" smtClean="0"/>
              <a:t>22.06.2025</a:t>
            </a:fld>
            <a:endParaRPr lang="nb-NO"/>
          </a:p>
        </p:txBody>
      </p:sp>
      <p:sp>
        <p:nvSpPr>
          <p:cNvPr id="5" name="Plassholder for bunntekst 4">
            <a:extLst>
              <a:ext uri="{FF2B5EF4-FFF2-40B4-BE49-F238E27FC236}">
                <a16:creationId xmlns:a16="http://schemas.microsoft.com/office/drawing/2014/main" id="{09183D25-C36B-7033-8723-97363C2381A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C0D582C-3508-4E49-D9B6-E4B34A5D89C7}"/>
              </a:ext>
            </a:extLst>
          </p:cNvPr>
          <p:cNvSpPr>
            <a:spLocks noGrp="1"/>
          </p:cNvSpPr>
          <p:nvPr>
            <p:ph type="sldNum" sz="quarter" idx="12"/>
          </p:nvPr>
        </p:nvSpPr>
        <p:spPr/>
        <p:txBody>
          <a:bodyPr/>
          <a:lstStyle/>
          <a:p>
            <a:fld id="{FB94D615-569F-4A66-9915-E11FB79D6616}" type="slidenum">
              <a:rPr lang="nb-NO" smtClean="0"/>
              <a:t>‹#›</a:t>
            </a:fld>
            <a:endParaRPr lang="nb-NO"/>
          </a:p>
        </p:txBody>
      </p:sp>
    </p:spTree>
    <p:extLst>
      <p:ext uri="{BB962C8B-B14F-4D97-AF65-F5344CB8AC3E}">
        <p14:creationId xmlns:p14="http://schemas.microsoft.com/office/powerpoint/2010/main" val="1672436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CDF8D349-6BA8-26CF-3090-A3891A98456D}"/>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6FB72BCD-5311-89D5-A1E3-C892DB4B18AE}"/>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31DB88E-D8D5-2CC7-D86C-8DDB4E49FB60}"/>
              </a:ext>
            </a:extLst>
          </p:cNvPr>
          <p:cNvSpPr>
            <a:spLocks noGrp="1"/>
          </p:cNvSpPr>
          <p:nvPr>
            <p:ph type="dt" sz="half" idx="10"/>
          </p:nvPr>
        </p:nvSpPr>
        <p:spPr/>
        <p:txBody>
          <a:bodyPr/>
          <a:lstStyle/>
          <a:p>
            <a:fld id="{92138CDD-221D-40F1-8012-022B21A0CDB7}" type="datetimeFigureOut">
              <a:rPr lang="nb-NO" smtClean="0"/>
              <a:t>22.06.2025</a:t>
            </a:fld>
            <a:endParaRPr lang="nb-NO"/>
          </a:p>
        </p:txBody>
      </p:sp>
      <p:sp>
        <p:nvSpPr>
          <p:cNvPr id="5" name="Plassholder for bunntekst 4">
            <a:extLst>
              <a:ext uri="{FF2B5EF4-FFF2-40B4-BE49-F238E27FC236}">
                <a16:creationId xmlns:a16="http://schemas.microsoft.com/office/drawing/2014/main" id="{A43BDBD4-C6CB-A298-60BB-58334C768FE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B01F596-6D94-002B-CD25-404EFFAD29AA}"/>
              </a:ext>
            </a:extLst>
          </p:cNvPr>
          <p:cNvSpPr>
            <a:spLocks noGrp="1"/>
          </p:cNvSpPr>
          <p:nvPr>
            <p:ph type="sldNum" sz="quarter" idx="12"/>
          </p:nvPr>
        </p:nvSpPr>
        <p:spPr/>
        <p:txBody>
          <a:bodyPr/>
          <a:lstStyle/>
          <a:p>
            <a:fld id="{FB94D615-569F-4A66-9915-E11FB79D6616}" type="slidenum">
              <a:rPr lang="nb-NO" smtClean="0"/>
              <a:t>‹#›</a:t>
            </a:fld>
            <a:endParaRPr lang="nb-NO"/>
          </a:p>
        </p:txBody>
      </p:sp>
    </p:spTree>
    <p:extLst>
      <p:ext uri="{BB962C8B-B14F-4D97-AF65-F5344CB8AC3E}">
        <p14:creationId xmlns:p14="http://schemas.microsoft.com/office/powerpoint/2010/main" val="4204019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s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265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FB05C6-B36E-95F9-6BF1-A29B2178BA2D}"/>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9FBA445-5864-5E9C-0E20-EF96FA1774DF}"/>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024C991-C759-3082-DE57-8939116991AB}"/>
              </a:ext>
            </a:extLst>
          </p:cNvPr>
          <p:cNvSpPr>
            <a:spLocks noGrp="1"/>
          </p:cNvSpPr>
          <p:nvPr>
            <p:ph type="dt" sz="half" idx="10"/>
          </p:nvPr>
        </p:nvSpPr>
        <p:spPr/>
        <p:txBody>
          <a:bodyPr/>
          <a:lstStyle/>
          <a:p>
            <a:fld id="{92138CDD-221D-40F1-8012-022B21A0CDB7}" type="datetimeFigureOut">
              <a:rPr lang="nb-NO" smtClean="0"/>
              <a:t>22.06.2025</a:t>
            </a:fld>
            <a:endParaRPr lang="nb-NO"/>
          </a:p>
        </p:txBody>
      </p:sp>
      <p:sp>
        <p:nvSpPr>
          <p:cNvPr id="5" name="Plassholder for bunntekst 4">
            <a:extLst>
              <a:ext uri="{FF2B5EF4-FFF2-40B4-BE49-F238E27FC236}">
                <a16:creationId xmlns:a16="http://schemas.microsoft.com/office/drawing/2014/main" id="{6E411D90-251C-5612-0E57-923E8D3D0DE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493E56F-97DC-B7F4-C053-1E73F7C8DA7C}"/>
              </a:ext>
            </a:extLst>
          </p:cNvPr>
          <p:cNvSpPr>
            <a:spLocks noGrp="1"/>
          </p:cNvSpPr>
          <p:nvPr>
            <p:ph type="sldNum" sz="quarter" idx="12"/>
          </p:nvPr>
        </p:nvSpPr>
        <p:spPr/>
        <p:txBody>
          <a:bodyPr/>
          <a:lstStyle/>
          <a:p>
            <a:fld id="{FB94D615-569F-4A66-9915-E11FB79D6616}" type="slidenum">
              <a:rPr lang="nb-NO" smtClean="0"/>
              <a:t>‹#›</a:t>
            </a:fld>
            <a:endParaRPr lang="nb-NO"/>
          </a:p>
        </p:txBody>
      </p:sp>
    </p:spTree>
    <p:extLst>
      <p:ext uri="{BB962C8B-B14F-4D97-AF65-F5344CB8AC3E}">
        <p14:creationId xmlns:p14="http://schemas.microsoft.com/office/powerpoint/2010/main" val="3447586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AB2E3E-BA22-91A6-7B91-EB169D607F1A}"/>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20186965-32CF-4B2F-F0EF-043DEB8077C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ED8D40FE-E8AB-6378-6C61-4137E1E8B2CA}"/>
              </a:ext>
            </a:extLst>
          </p:cNvPr>
          <p:cNvSpPr>
            <a:spLocks noGrp="1"/>
          </p:cNvSpPr>
          <p:nvPr>
            <p:ph type="dt" sz="half" idx="10"/>
          </p:nvPr>
        </p:nvSpPr>
        <p:spPr/>
        <p:txBody>
          <a:bodyPr/>
          <a:lstStyle/>
          <a:p>
            <a:fld id="{92138CDD-221D-40F1-8012-022B21A0CDB7}" type="datetimeFigureOut">
              <a:rPr lang="nb-NO" smtClean="0"/>
              <a:t>22.06.2025</a:t>
            </a:fld>
            <a:endParaRPr lang="nb-NO"/>
          </a:p>
        </p:txBody>
      </p:sp>
      <p:sp>
        <p:nvSpPr>
          <p:cNvPr id="5" name="Plassholder for bunntekst 4">
            <a:extLst>
              <a:ext uri="{FF2B5EF4-FFF2-40B4-BE49-F238E27FC236}">
                <a16:creationId xmlns:a16="http://schemas.microsoft.com/office/drawing/2014/main" id="{4AAEC85F-2302-671E-3CD7-D6ABBC677B9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56A43A9-C6FE-77EA-89B2-8A2BBCA53971}"/>
              </a:ext>
            </a:extLst>
          </p:cNvPr>
          <p:cNvSpPr>
            <a:spLocks noGrp="1"/>
          </p:cNvSpPr>
          <p:nvPr>
            <p:ph type="sldNum" sz="quarter" idx="12"/>
          </p:nvPr>
        </p:nvSpPr>
        <p:spPr/>
        <p:txBody>
          <a:bodyPr/>
          <a:lstStyle/>
          <a:p>
            <a:fld id="{FB94D615-569F-4A66-9915-E11FB79D6616}" type="slidenum">
              <a:rPr lang="nb-NO" smtClean="0"/>
              <a:t>‹#›</a:t>
            </a:fld>
            <a:endParaRPr lang="nb-NO"/>
          </a:p>
        </p:txBody>
      </p:sp>
    </p:spTree>
    <p:extLst>
      <p:ext uri="{BB962C8B-B14F-4D97-AF65-F5344CB8AC3E}">
        <p14:creationId xmlns:p14="http://schemas.microsoft.com/office/powerpoint/2010/main" val="3128375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94E413E-6391-0D60-E8C3-AC3AD65CBE1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37E19DB6-CE82-3AC8-2BC0-605361096961}"/>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2891EB61-3FE2-F8D6-1917-55BA927158B3}"/>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585A85ED-74BD-C408-9650-43435CD34114}"/>
              </a:ext>
            </a:extLst>
          </p:cNvPr>
          <p:cNvSpPr>
            <a:spLocks noGrp="1"/>
          </p:cNvSpPr>
          <p:nvPr>
            <p:ph type="dt" sz="half" idx="10"/>
          </p:nvPr>
        </p:nvSpPr>
        <p:spPr/>
        <p:txBody>
          <a:bodyPr/>
          <a:lstStyle/>
          <a:p>
            <a:fld id="{92138CDD-221D-40F1-8012-022B21A0CDB7}" type="datetimeFigureOut">
              <a:rPr lang="nb-NO" smtClean="0"/>
              <a:t>22.06.2025</a:t>
            </a:fld>
            <a:endParaRPr lang="nb-NO"/>
          </a:p>
        </p:txBody>
      </p:sp>
      <p:sp>
        <p:nvSpPr>
          <p:cNvPr id="6" name="Plassholder for bunntekst 5">
            <a:extLst>
              <a:ext uri="{FF2B5EF4-FFF2-40B4-BE49-F238E27FC236}">
                <a16:creationId xmlns:a16="http://schemas.microsoft.com/office/drawing/2014/main" id="{A86310A6-09F0-0864-4110-719252B9ABB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4FFB34C-B20B-0CEC-380F-D8B019EB7207}"/>
              </a:ext>
            </a:extLst>
          </p:cNvPr>
          <p:cNvSpPr>
            <a:spLocks noGrp="1"/>
          </p:cNvSpPr>
          <p:nvPr>
            <p:ph type="sldNum" sz="quarter" idx="12"/>
          </p:nvPr>
        </p:nvSpPr>
        <p:spPr/>
        <p:txBody>
          <a:bodyPr/>
          <a:lstStyle/>
          <a:p>
            <a:fld id="{FB94D615-569F-4A66-9915-E11FB79D6616}" type="slidenum">
              <a:rPr lang="nb-NO" smtClean="0"/>
              <a:t>‹#›</a:t>
            </a:fld>
            <a:endParaRPr lang="nb-NO"/>
          </a:p>
        </p:txBody>
      </p:sp>
    </p:spTree>
    <p:extLst>
      <p:ext uri="{BB962C8B-B14F-4D97-AF65-F5344CB8AC3E}">
        <p14:creationId xmlns:p14="http://schemas.microsoft.com/office/powerpoint/2010/main" val="765921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726DD2F-3C18-A65A-12D9-9556A7766CAF}"/>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51F69D6F-FC8F-5BE6-A0A1-ECB1584BD6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CE40F966-4077-F9DD-9326-3799D6BA99A3}"/>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3D51EBEA-D810-6555-FFE0-27262F2F86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95FCFBA6-4447-77F4-5F7D-91D58C072938}"/>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560A305C-9498-AC2F-158C-B8BC095195B1}"/>
              </a:ext>
            </a:extLst>
          </p:cNvPr>
          <p:cNvSpPr>
            <a:spLocks noGrp="1"/>
          </p:cNvSpPr>
          <p:nvPr>
            <p:ph type="dt" sz="half" idx="10"/>
          </p:nvPr>
        </p:nvSpPr>
        <p:spPr/>
        <p:txBody>
          <a:bodyPr/>
          <a:lstStyle/>
          <a:p>
            <a:fld id="{92138CDD-221D-40F1-8012-022B21A0CDB7}" type="datetimeFigureOut">
              <a:rPr lang="nb-NO" smtClean="0"/>
              <a:t>22.06.2025</a:t>
            </a:fld>
            <a:endParaRPr lang="nb-NO"/>
          </a:p>
        </p:txBody>
      </p:sp>
      <p:sp>
        <p:nvSpPr>
          <p:cNvPr id="8" name="Plassholder for bunntekst 7">
            <a:extLst>
              <a:ext uri="{FF2B5EF4-FFF2-40B4-BE49-F238E27FC236}">
                <a16:creationId xmlns:a16="http://schemas.microsoft.com/office/drawing/2014/main" id="{FCC87728-B718-0DDE-7DC2-D47C706BE224}"/>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34F6C1F6-61C4-8FBF-0100-C946065D2F8A}"/>
              </a:ext>
            </a:extLst>
          </p:cNvPr>
          <p:cNvSpPr>
            <a:spLocks noGrp="1"/>
          </p:cNvSpPr>
          <p:nvPr>
            <p:ph type="sldNum" sz="quarter" idx="12"/>
          </p:nvPr>
        </p:nvSpPr>
        <p:spPr/>
        <p:txBody>
          <a:bodyPr/>
          <a:lstStyle/>
          <a:p>
            <a:fld id="{FB94D615-569F-4A66-9915-E11FB79D6616}" type="slidenum">
              <a:rPr lang="nb-NO" smtClean="0"/>
              <a:t>‹#›</a:t>
            </a:fld>
            <a:endParaRPr lang="nb-NO"/>
          </a:p>
        </p:txBody>
      </p:sp>
    </p:spTree>
    <p:extLst>
      <p:ext uri="{BB962C8B-B14F-4D97-AF65-F5344CB8AC3E}">
        <p14:creationId xmlns:p14="http://schemas.microsoft.com/office/powerpoint/2010/main" val="1805810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8CF8D8D-FA24-412F-E2DC-87AC3AD8056C}"/>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D350FA7A-A613-DB1F-01A8-2E4626E977C2}"/>
              </a:ext>
            </a:extLst>
          </p:cNvPr>
          <p:cNvSpPr>
            <a:spLocks noGrp="1"/>
          </p:cNvSpPr>
          <p:nvPr>
            <p:ph type="dt" sz="half" idx="10"/>
          </p:nvPr>
        </p:nvSpPr>
        <p:spPr/>
        <p:txBody>
          <a:bodyPr/>
          <a:lstStyle/>
          <a:p>
            <a:fld id="{92138CDD-221D-40F1-8012-022B21A0CDB7}" type="datetimeFigureOut">
              <a:rPr lang="nb-NO" smtClean="0"/>
              <a:t>22.06.2025</a:t>
            </a:fld>
            <a:endParaRPr lang="nb-NO"/>
          </a:p>
        </p:txBody>
      </p:sp>
      <p:sp>
        <p:nvSpPr>
          <p:cNvPr id="4" name="Plassholder for bunntekst 3">
            <a:extLst>
              <a:ext uri="{FF2B5EF4-FFF2-40B4-BE49-F238E27FC236}">
                <a16:creationId xmlns:a16="http://schemas.microsoft.com/office/drawing/2014/main" id="{54279D8F-1DEF-EF38-81F8-F77589600D34}"/>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35CC526E-F874-CE2F-ED8F-92DC1494990E}"/>
              </a:ext>
            </a:extLst>
          </p:cNvPr>
          <p:cNvSpPr>
            <a:spLocks noGrp="1"/>
          </p:cNvSpPr>
          <p:nvPr>
            <p:ph type="sldNum" sz="quarter" idx="12"/>
          </p:nvPr>
        </p:nvSpPr>
        <p:spPr/>
        <p:txBody>
          <a:bodyPr/>
          <a:lstStyle/>
          <a:p>
            <a:fld id="{FB94D615-569F-4A66-9915-E11FB79D6616}" type="slidenum">
              <a:rPr lang="nb-NO" smtClean="0"/>
              <a:t>‹#›</a:t>
            </a:fld>
            <a:endParaRPr lang="nb-NO"/>
          </a:p>
        </p:txBody>
      </p:sp>
    </p:spTree>
    <p:extLst>
      <p:ext uri="{BB962C8B-B14F-4D97-AF65-F5344CB8AC3E}">
        <p14:creationId xmlns:p14="http://schemas.microsoft.com/office/powerpoint/2010/main" val="1367333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974A47AB-80CB-797D-AC63-D5D724E58308}"/>
              </a:ext>
            </a:extLst>
          </p:cNvPr>
          <p:cNvSpPr>
            <a:spLocks noGrp="1"/>
          </p:cNvSpPr>
          <p:nvPr>
            <p:ph type="dt" sz="half" idx="10"/>
          </p:nvPr>
        </p:nvSpPr>
        <p:spPr/>
        <p:txBody>
          <a:bodyPr/>
          <a:lstStyle/>
          <a:p>
            <a:fld id="{92138CDD-221D-40F1-8012-022B21A0CDB7}" type="datetimeFigureOut">
              <a:rPr lang="nb-NO" smtClean="0"/>
              <a:t>22.06.2025</a:t>
            </a:fld>
            <a:endParaRPr lang="nb-NO"/>
          </a:p>
        </p:txBody>
      </p:sp>
      <p:sp>
        <p:nvSpPr>
          <p:cNvPr id="3" name="Plassholder for bunntekst 2">
            <a:extLst>
              <a:ext uri="{FF2B5EF4-FFF2-40B4-BE49-F238E27FC236}">
                <a16:creationId xmlns:a16="http://schemas.microsoft.com/office/drawing/2014/main" id="{57733302-6E92-96BB-2CD0-3BFE56E57EC8}"/>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68327923-6D1F-99EF-7FE4-18A60801B5B7}"/>
              </a:ext>
            </a:extLst>
          </p:cNvPr>
          <p:cNvSpPr>
            <a:spLocks noGrp="1"/>
          </p:cNvSpPr>
          <p:nvPr>
            <p:ph type="sldNum" sz="quarter" idx="12"/>
          </p:nvPr>
        </p:nvSpPr>
        <p:spPr/>
        <p:txBody>
          <a:bodyPr/>
          <a:lstStyle/>
          <a:p>
            <a:fld id="{FB94D615-569F-4A66-9915-E11FB79D6616}" type="slidenum">
              <a:rPr lang="nb-NO" smtClean="0"/>
              <a:t>‹#›</a:t>
            </a:fld>
            <a:endParaRPr lang="nb-NO"/>
          </a:p>
        </p:txBody>
      </p:sp>
    </p:spTree>
    <p:extLst>
      <p:ext uri="{BB962C8B-B14F-4D97-AF65-F5344CB8AC3E}">
        <p14:creationId xmlns:p14="http://schemas.microsoft.com/office/powerpoint/2010/main" val="191381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834620-A3C1-F7CB-F2D5-59FB027DFAFF}"/>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5A44FC0D-685C-4D9C-568B-21A7E1711F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2D0604A3-C002-2322-5D7C-CDADF61628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7CB85D3E-5BB3-2092-CB24-52F90168F803}"/>
              </a:ext>
            </a:extLst>
          </p:cNvPr>
          <p:cNvSpPr>
            <a:spLocks noGrp="1"/>
          </p:cNvSpPr>
          <p:nvPr>
            <p:ph type="dt" sz="half" idx="10"/>
          </p:nvPr>
        </p:nvSpPr>
        <p:spPr/>
        <p:txBody>
          <a:bodyPr/>
          <a:lstStyle/>
          <a:p>
            <a:fld id="{92138CDD-221D-40F1-8012-022B21A0CDB7}" type="datetimeFigureOut">
              <a:rPr lang="nb-NO" smtClean="0"/>
              <a:t>22.06.2025</a:t>
            </a:fld>
            <a:endParaRPr lang="nb-NO"/>
          </a:p>
        </p:txBody>
      </p:sp>
      <p:sp>
        <p:nvSpPr>
          <p:cNvPr id="6" name="Plassholder for bunntekst 5">
            <a:extLst>
              <a:ext uri="{FF2B5EF4-FFF2-40B4-BE49-F238E27FC236}">
                <a16:creationId xmlns:a16="http://schemas.microsoft.com/office/drawing/2014/main" id="{63AF5DDC-8391-8510-0C35-324439BE5DD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C658E834-3E4A-5E32-251C-C1EAC8954FE5}"/>
              </a:ext>
            </a:extLst>
          </p:cNvPr>
          <p:cNvSpPr>
            <a:spLocks noGrp="1"/>
          </p:cNvSpPr>
          <p:nvPr>
            <p:ph type="sldNum" sz="quarter" idx="12"/>
          </p:nvPr>
        </p:nvSpPr>
        <p:spPr/>
        <p:txBody>
          <a:bodyPr/>
          <a:lstStyle/>
          <a:p>
            <a:fld id="{FB94D615-569F-4A66-9915-E11FB79D6616}" type="slidenum">
              <a:rPr lang="nb-NO" smtClean="0"/>
              <a:t>‹#›</a:t>
            </a:fld>
            <a:endParaRPr lang="nb-NO"/>
          </a:p>
        </p:txBody>
      </p:sp>
    </p:spTree>
    <p:extLst>
      <p:ext uri="{BB962C8B-B14F-4D97-AF65-F5344CB8AC3E}">
        <p14:creationId xmlns:p14="http://schemas.microsoft.com/office/powerpoint/2010/main" val="3288508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64D1FD-0B62-1A52-B508-278A66341403}"/>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42693071-54F5-BE8E-FD4C-1CAF4DE5CF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732C37F3-5CCB-8074-0341-E6EAF84603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3EB3D496-3093-3870-A332-F812D672322B}"/>
              </a:ext>
            </a:extLst>
          </p:cNvPr>
          <p:cNvSpPr>
            <a:spLocks noGrp="1"/>
          </p:cNvSpPr>
          <p:nvPr>
            <p:ph type="dt" sz="half" idx="10"/>
          </p:nvPr>
        </p:nvSpPr>
        <p:spPr/>
        <p:txBody>
          <a:bodyPr/>
          <a:lstStyle/>
          <a:p>
            <a:fld id="{92138CDD-221D-40F1-8012-022B21A0CDB7}" type="datetimeFigureOut">
              <a:rPr lang="nb-NO" smtClean="0"/>
              <a:t>22.06.2025</a:t>
            </a:fld>
            <a:endParaRPr lang="nb-NO"/>
          </a:p>
        </p:txBody>
      </p:sp>
      <p:sp>
        <p:nvSpPr>
          <p:cNvPr id="6" name="Plassholder for bunntekst 5">
            <a:extLst>
              <a:ext uri="{FF2B5EF4-FFF2-40B4-BE49-F238E27FC236}">
                <a16:creationId xmlns:a16="http://schemas.microsoft.com/office/drawing/2014/main" id="{A4199BB8-6C62-1C77-AE7C-8E9989D9040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E49BFB7-1C35-A0F2-257F-4C4DCAEDC174}"/>
              </a:ext>
            </a:extLst>
          </p:cNvPr>
          <p:cNvSpPr>
            <a:spLocks noGrp="1"/>
          </p:cNvSpPr>
          <p:nvPr>
            <p:ph type="sldNum" sz="quarter" idx="12"/>
          </p:nvPr>
        </p:nvSpPr>
        <p:spPr/>
        <p:txBody>
          <a:bodyPr/>
          <a:lstStyle/>
          <a:p>
            <a:fld id="{FB94D615-569F-4A66-9915-E11FB79D6616}" type="slidenum">
              <a:rPr lang="nb-NO" smtClean="0"/>
              <a:t>‹#›</a:t>
            </a:fld>
            <a:endParaRPr lang="nb-NO"/>
          </a:p>
        </p:txBody>
      </p:sp>
    </p:spTree>
    <p:extLst>
      <p:ext uri="{BB962C8B-B14F-4D97-AF65-F5344CB8AC3E}">
        <p14:creationId xmlns:p14="http://schemas.microsoft.com/office/powerpoint/2010/main" val="3170440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85E920FC-8CA7-76D2-BC6E-557F4706F1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DCC6EB7E-49D3-60CF-C93B-28D0419EBC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F755911-9CB7-908E-287F-4505F0D4A2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2138CDD-221D-40F1-8012-022B21A0CDB7}" type="datetimeFigureOut">
              <a:rPr lang="nb-NO" smtClean="0"/>
              <a:t>22.06.2025</a:t>
            </a:fld>
            <a:endParaRPr lang="nb-NO"/>
          </a:p>
        </p:txBody>
      </p:sp>
      <p:sp>
        <p:nvSpPr>
          <p:cNvPr id="5" name="Plassholder for bunntekst 4">
            <a:extLst>
              <a:ext uri="{FF2B5EF4-FFF2-40B4-BE49-F238E27FC236}">
                <a16:creationId xmlns:a16="http://schemas.microsoft.com/office/drawing/2014/main" id="{A9BBE7E7-AC0D-6145-A77C-10795AE502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038A0588-C69D-7C0E-6AD7-07324485E5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B94D615-569F-4A66-9915-E11FB79D6616}" type="slidenum">
              <a:rPr lang="nb-NO" smtClean="0"/>
              <a:t>‹#›</a:t>
            </a:fld>
            <a:endParaRPr lang="nb-NO"/>
          </a:p>
        </p:txBody>
      </p:sp>
    </p:spTree>
    <p:extLst>
      <p:ext uri="{BB962C8B-B14F-4D97-AF65-F5344CB8AC3E}">
        <p14:creationId xmlns:p14="http://schemas.microsoft.com/office/powerpoint/2010/main" val="11066664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ks.no/fagomrader/innovasjon/norge-2040/"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pn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AF0BD1-B46E-9B83-8B1E-011D532D6933}"/>
              </a:ext>
            </a:extLst>
          </p:cNvPr>
          <p:cNvSpPr>
            <a:spLocks noGrp="1"/>
          </p:cNvSpPr>
          <p:nvPr>
            <p:ph type="ctrTitle"/>
          </p:nvPr>
        </p:nvSpPr>
        <p:spPr/>
        <p:txBody>
          <a:bodyPr/>
          <a:lstStyle/>
          <a:p>
            <a:r>
              <a:rPr lang="nb-NO" dirty="0"/>
              <a:t>Kunnskapsgrunnlag</a:t>
            </a:r>
          </a:p>
        </p:txBody>
      </p:sp>
      <p:sp>
        <p:nvSpPr>
          <p:cNvPr id="3" name="Undertittel 2">
            <a:extLst>
              <a:ext uri="{FF2B5EF4-FFF2-40B4-BE49-F238E27FC236}">
                <a16:creationId xmlns:a16="http://schemas.microsoft.com/office/drawing/2014/main" id="{3B6CA3E3-DE16-8E59-A8BB-EBC79AB6A71A}"/>
              </a:ext>
            </a:extLst>
          </p:cNvPr>
          <p:cNvSpPr>
            <a:spLocks noGrp="1"/>
          </p:cNvSpPr>
          <p:nvPr>
            <p:ph type="subTitle" idx="1"/>
          </p:nvPr>
        </p:nvSpPr>
        <p:spPr/>
        <p:txBody>
          <a:bodyPr/>
          <a:lstStyle/>
          <a:p>
            <a:endParaRPr lang="nb-NO" dirty="0"/>
          </a:p>
          <a:p>
            <a:r>
              <a:rPr lang="nb-NO" dirty="0"/>
              <a:t>Kommunedelplan Helse, omsorg og velferd</a:t>
            </a:r>
          </a:p>
          <a:p>
            <a:r>
              <a:rPr lang="nb-NO" dirty="0"/>
              <a:t>20.06.2025</a:t>
            </a:r>
          </a:p>
        </p:txBody>
      </p:sp>
      <p:pic>
        <p:nvPicPr>
          <p:cNvPr id="4" name="Bilde 3">
            <a:extLst>
              <a:ext uri="{FF2B5EF4-FFF2-40B4-BE49-F238E27FC236}">
                <a16:creationId xmlns:a16="http://schemas.microsoft.com/office/drawing/2014/main" id="{0F3399E0-9064-F94B-B93F-E8A8FBD39DA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20523" y="5735637"/>
            <a:ext cx="1310640" cy="457200"/>
          </a:xfrm>
          <a:prstGeom prst="rect">
            <a:avLst/>
          </a:prstGeom>
          <a:noFill/>
          <a:ln>
            <a:noFill/>
          </a:ln>
        </p:spPr>
      </p:pic>
    </p:spTree>
    <p:extLst>
      <p:ext uri="{BB962C8B-B14F-4D97-AF65-F5344CB8AC3E}">
        <p14:creationId xmlns:p14="http://schemas.microsoft.com/office/powerpoint/2010/main" val="313674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250DE735-BB4C-EEC4-D2B4-AC91499B5AFA}"/>
              </a:ext>
            </a:extLst>
          </p:cNvPr>
          <p:cNvPicPr>
            <a:picLocks noChangeAspect="1"/>
          </p:cNvPicPr>
          <p:nvPr/>
        </p:nvPicPr>
        <p:blipFill>
          <a:blip r:embed="rId2"/>
          <a:stretch>
            <a:fillRect/>
          </a:stretch>
        </p:blipFill>
        <p:spPr>
          <a:xfrm>
            <a:off x="1054311" y="643466"/>
            <a:ext cx="10083378" cy="5571067"/>
          </a:xfrm>
          <a:prstGeom prst="rect">
            <a:avLst/>
          </a:prstGeom>
        </p:spPr>
      </p:pic>
    </p:spTree>
    <p:extLst>
      <p:ext uri="{BB962C8B-B14F-4D97-AF65-F5344CB8AC3E}">
        <p14:creationId xmlns:p14="http://schemas.microsoft.com/office/powerpoint/2010/main" val="2433275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A0E1F012-34F3-0FB3-0E64-A8CCD9AF4905}"/>
              </a:ext>
            </a:extLst>
          </p:cNvPr>
          <p:cNvPicPr>
            <a:picLocks noChangeAspect="1"/>
          </p:cNvPicPr>
          <p:nvPr/>
        </p:nvPicPr>
        <p:blipFill>
          <a:blip r:embed="rId2"/>
          <a:stretch>
            <a:fillRect/>
          </a:stretch>
        </p:blipFill>
        <p:spPr>
          <a:xfrm>
            <a:off x="1008269" y="643466"/>
            <a:ext cx="10175462" cy="5571067"/>
          </a:xfrm>
          <a:prstGeom prst="rect">
            <a:avLst/>
          </a:prstGeom>
        </p:spPr>
      </p:pic>
    </p:spTree>
    <p:extLst>
      <p:ext uri="{BB962C8B-B14F-4D97-AF65-F5344CB8AC3E}">
        <p14:creationId xmlns:p14="http://schemas.microsoft.com/office/powerpoint/2010/main" val="1426801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a:hlinkClick r:id="rId2"/>
            <a:extLst>
              <a:ext uri="{FF2B5EF4-FFF2-40B4-BE49-F238E27FC236}">
                <a16:creationId xmlns:a16="http://schemas.microsoft.com/office/drawing/2014/main" id="{1203F715-CDC4-DC7D-95B9-1903E4D7E25E}"/>
              </a:ext>
            </a:extLst>
          </p:cNvPr>
          <p:cNvPicPr>
            <a:picLocks noChangeAspect="1"/>
          </p:cNvPicPr>
          <p:nvPr/>
        </p:nvPicPr>
        <p:blipFill>
          <a:blip r:embed="rId3"/>
          <a:stretch>
            <a:fillRect/>
          </a:stretch>
        </p:blipFill>
        <p:spPr>
          <a:xfrm>
            <a:off x="840277" y="643466"/>
            <a:ext cx="10511446" cy="5571067"/>
          </a:xfrm>
          <a:prstGeom prst="rect">
            <a:avLst/>
          </a:prstGeom>
        </p:spPr>
      </p:pic>
      <p:sp>
        <p:nvSpPr>
          <p:cNvPr id="5" name="TekstSylinder 4">
            <a:extLst>
              <a:ext uri="{FF2B5EF4-FFF2-40B4-BE49-F238E27FC236}">
                <a16:creationId xmlns:a16="http://schemas.microsoft.com/office/drawing/2014/main" id="{56D9EDAA-31C1-1554-08BF-1E6B870E1A0C}"/>
              </a:ext>
            </a:extLst>
          </p:cNvPr>
          <p:cNvSpPr txBox="1"/>
          <p:nvPr/>
        </p:nvSpPr>
        <p:spPr>
          <a:xfrm>
            <a:off x="1091207" y="5573196"/>
            <a:ext cx="6097190" cy="369332"/>
          </a:xfrm>
          <a:prstGeom prst="rect">
            <a:avLst/>
          </a:prstGeom>
          <a:noFill/>
        </p:spPr>
        <p:txBody>
          <a:bodyPr wrap="square">
            <a:spAutoFit/>
          </a:bodyPr>
          <a:lstStyle/>
          <a:p>
            <a:r>
              <a:rPr lang="nb-NO" dirty="0">
                <a:hlinkClick r:id="rId2"/>
              </a:rPr>
              <a:t>Fremtidsverktøyet 2040 - Hjem</a:t>
            </a:r>
            <a:endParaRPr lang="nb-NO" dirty="0"/>
          </a:p>
        </p:txBody>
      </p:sp>
    </p:spTree>
    <p:extLst>
      <p:ext uri="{BB962C8B-B14F-4D97-AF65-F5344CB8AC3E}">
        <p14:creationId xmlns:p14="http://schemas.microsoft.com/office/powerpoint/2010/main" val="4055244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x_Bilde 1">
            <a:extLst>
              <a:ext uri="{FF2B5EF4-FFF2-40B4-BE49-F238E27FC236}">
                <a16:creationId xmlns:a16="http://schemas.microsoft.com/office/drawing/2014/main" id="{1FE3E723-9425-83B2-7B92-BC2645C806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967" y="186266"/>
            <a:ext cx="1308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e 5">
            <a:extLst>
              <a:ext uri="{FF2B5EF4-FFF2-40B4-BE49-F238E27FC236}">
                <a16:creationId xmlns:a16="http://schemas.microsoft.com/office/drawing/2014/main" id="{32623C42-D0E5-6D59-9030-5ED4684F52A6}"/>
              </a:ext>
            </a:extLst>
          </p:cNvPr>
          <p:cNvPicPr>
            <a:picLocks noChangeAspect="1"/>
          </p:cNvPicPr>
          <p:nvPr/>
        </p:nvPicPr>
        <p:blipFill>
          <a:blip r:embed="rId4"/>
          <a:stretch>
            <a:fillRect/>
          </a:stretch>
        </p:blipFill>
        <p:spPr>
          <a:xfrm>
            <a:off x="996688" y="939672"/>
            <a:ext cx="10198624" cy="4978656"/>
          </a:xfrm>
          <a:prstGeom prst="rect">
            <a:avLst/>
          </a:prstGeom>
        </p:spPr>
      </p:pic>
    </p:spTree>
    <p:extLst>
      <p:ext uri="{BB962C8B-B14F-4D97-AF65-F5344CB8AC3E}">
        <p14:creationId xmlns:p14="http://schemas.microsoft.com/office/powerpoint/2010/main" val="3098351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FD68792-B771-44FF-C7B8-50123B09696A}"/>
              </a:ext>
            </a:extLst>
          </p:cNvPr>
          <p:cNvPicPr>
            <a:picLocks noChangeAspect="1"/>
          </p:cNvPicPr>
          <p:nvPr/>
        </p:nvPicPr>
        <p:blipFill>
          <a:blip r:embed="rId2"/>
          <a:srcRect l="871" r="1" b="1"/>
          <a:stretch/>
        </p:blipFill>
        <p:spPr>
          <a:xfrm>
            <a:off x="20" y="1282"/>
            <a:ext cx="12191980" cy="6856718"/>
          </a:xfrm>
          <a:prstGeom prst="rect">
            <a:avLst/>
          </a:prstGeom>
        </p:spPr>
      </p:pic>
    </p:spTree>
    <p:extLst>
      <p:ext uri="{BB962C8B-B14F-4D97-AF65-F5344CB8AC3E}">
        <p14:creationId xmlns:p14="http://schemas.microsoft.com/office/powerpoint/2010/main" val="2053734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4CDEFDD5-792A-65BD-38C9-E0ED73A0BBA7}"/>
              </a:ext>
            </a:extLst>
          </p:cNvPr>
          <p:cNvSpPr>
            <a:spLocks noGrp="1"/>
          </p:cNvSpPr>
          <p:nvPr>
            <p:ph idx="4294967295"/>
          </p:nvPr>
        </p:nvSpPr>
        <p:spPr>
          <a:xfrm>
            <a:off x="390115" y="5729030"/>
            <a:ext cx="10515600" cy="4351338"/>
          </a:xfrm>
        </p:spPr>
        <p:txBody>
          <a:bodyPr/>
          <a:lstStyle/>
          <a:p>
            <a:pPr>
              <a:spcAft>
                <a:spcPts val="1000"/>
              </a:spcAft>
              <a:buNone/>
            </a:pPr>
            <a:r>
              <a:rPr lang="nb-NO" sz="1800" i="1" dirty="0">
                <a:solidFill>
                  <a:srgbClr val="373545"/>
                </a:solidFill>
                <a:latin typeface="Calibri" panose="020F0502020204030204" pitchFamily="34" charset="0"/>
                <a:ea typeface="Calibri" panose="020F0502020204030204" pitchFamily="34" charset="0"/>
                <a:cs typeface="Arial" panose="020B0604020202020204" pitchFamily="34" charset="0"/>
              </a:rPr>
              <a:t>     Grafen viser p</a:t>
            </a:r>
            <a:r>
              <a:rPr lang="nb-NO" sz="1800" i="1" dirty="0">
                <a:solidFill>
                  <a:srgbClr val="373545"/>
                </a:solidFill>
                <a:effectLst/>
                <a:latin typeface="Calibri" panose="020F0502020204030204" pitchFamily="34" charset="0"/>
                <a:ea typeface="Calibri" panose="020F0502020204030204" pitchFamily="34" charset="0"/>
                <a:cs typeface="Arial" panose="020B0604020202020204" pitchFamily="34" charset="0"/>
              </a:rPr>
              <a:t>ersonell vi vil mangle i kommunehelsetjenesten på Helgeland i 2028, 2036 og 2050. Blå linje er mulig bemanning dersom vi får samme andel av yrkesaktive inn i helse som i 2023. Orange linje er behov for bemanning dersom vi leverer tjenestene som i 2023. </a:t>
            </a:r>
            <a:r>
              <a:rPr lang="nb-NO" sz="1800" dirty="0">
                <a:effectLst/>
                <a:latin typeface="Calibri" panose="020F0502020204030204" pitchFamily="34" charset="0"/>
                <a:ea typeface="Calibri" panose="020F0502020204030204" pitchFamily="34" charset="0"/>
                <a:cs typeface="Arial" panose="020B0604020202020204" pitchFamily="34" charset="0"/>
              </a:rPr>
              <a:t>Vi ser en merkbar økning fra 2028. </a:t>
            </a:r>
            <a:endParaRPr lang="nb-NO" dirty="0"/>
          </a:p>
        </p:txBody>
      </p:sp>
      <p:pic>
        <p:nvPicPr>
          <p:cNvPr id="4" name="Picture 165445604">
            <a:extLst>
              <a:ext uri="{FF2B5EF4-FFF2-40B4-BE49-F238E27FC236}">
                <a16:creationId xmlns:a16="http://schemas.microsoft.com/office/drawing/2014/main" id="{D2AF35C7-8D81-DA14-4EBE-54C7F5FB19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061" y="147484"/>
            <a:ext cx="8785686" cy="5370871"/>
          </a:xfrm>
          <a:prstGeom prst="rect">
            <a:avLst/>
          </a:prstGeom>
        </p:spPr>
      </p:pic>
      <p:pic>
        <p:nvPicPr>
          <p:cNvPr id="5" name="x_Bilde 1">
            <a:extLst>
              <a:ext uri="{FF2B5EF4-FFF2-40B4-BE49-F238E27FC236}">
                <a16:creationId xmlns:a16="http://schemas.microsoft.com/office/drawing/2014/main" id="{253C441C-0DE1-FD0D-01B4-7CFDF1231E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638" y="147484"/>
            <a:ext cx="1308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3094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15171F-C4D3-7BDA-9836-B20F3F17DC8F}"/>
              </a:ext>
            </a:extLst>
          </p:cNvPr>
          <p:cNvSpPr>
            <a:spLocks noGrp="1"/>
          </p:cNvSpPr>
          <p:nvPr>
            <p:ph type="title"/>
          </p:nvPr>
        </p:nvSpPr>
        <p:spPr/>
        <p:txBody>
          <a:bodyPr/>
          <a:lstStyle/>
          <a:p>
            <a:r>
              <a:rPr lang="nb-NO" dirty="0"/>
              <a:t>Flere personer med demens i Brønnøy</a:t>
            </a:r>
          </a:p>
        </p:txBody>
      </p:sp>
      <p:pic>
        <p:nvPicPr>
          <p:cNvPr id="6" name="Bilde 5">
            <a:extLst>
              <a:ext uri="{FF2B5EF4-FFF2-40B4-BE49-F238E27FC236}">
                <a16:creationId xmlns:a16="http://schemas.microsoft.com/office/drawing/2014/main" id="{05270F6F-8CA0-D334-DAF1-1AF5AEF348F5}"/>
              </a:ext>
            </a:extLst>
          </p:cNvPr>
          <p:cNvPicPr>
            <a:picLocks noChangeAspect="1"/>
          </p:cNvPicPr>
          <p:nvPr/>
        </p:nvPicPr>
        <p:blipFill>
          <a:blip r:embed="rId3"/>
          <a:stretch>
            <a:fillRect/>
          </a:stretch>
        </p:blipFill>
        <p:spPr>
          <a:xfrm>
            <a:off x="170121" y="1594319"/>
            <a:ext cx="6013786" cy="4147262"/>
          </a:xfrm>
          <a:prstGeom prst="rect">
            <a:avLst/>
          </a:prstGeom>
        </p:spPr>
      </p:pic>
      <p:pic>
        <p:nvPicPr>
          <p:cNvPr id="8" name="Bilde 7">
            <a:extLst>
              <a:ext uri="{FF2B5EF4-FFF2-40B4-BE49-F238E27FC236}">
                <a16:creationId xmlns:a16="http://schemas.microsoft.com/office/drawing/2014/main" id="{D3F3246B-BCC6-04E3-1351-54A0B0616CF5}"/>
              </a:ext>
            </a:extLst>
          </p:cNvPr>
          <p:cNvPicPr>
            <a:picLocks noChangeAspect="1"/>
          </p:cNvPicPr>
          <p:nvPr/>
        </p:nvPicPr>
        <p:blipFill>
          <a:blip r:embed="rId4"/>
          <a:stretch>
            <a:fillRect/>
          </a:stretch>
        </p:blipFill>
        <p:spPr>
          <a:xfrm>
            <a:off x="6178214" y="1594319"/>
            <a:ext cx="6013786" cy="4234988"/>
          </a:xfrm>
          <a:prstGeom prst="rect">
            <a:avLst/>
          </a:prstGeom>
        </p:spPr>
      </p:pic>
      <p:pic>
        <p:nvPicPr>
          <p:cNvPr id="3" name="x_Bilde 1">
            <a:extLst>
              <a:ext uri="{FF2B5EF4-FFF2-40B4-BE49-F238E27FC236}">
                <a16:creationId xmlns:a16="http://schemas.microsoft.com/office/drawing/2014/main" id="{C32BB610-6CE0-5996-37C7-4CE82B0D4F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121" y="136525"/>
            <a:ext cx="1308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2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3FC7296-A179-D807-989B-204073CA3B68}"/>
              </a:ext>
            </a:extLst>
          </p:cNvPr>
          <p:cNvSpPr>
            <a:spLocks noGrp="1"/>
          </p:cNvSpPr>
          <p:nvPr>
            <p:ph type="title"/>
          </p:nvPr>
        </p:nvSpPr>
        <p:spPr>
          <a:xfrm>
            <a:off x="-762000" y="467461"/>
            <a:ext cx="12192000" cy="1072080"/>
          </a:xfrm>
        </p:spPr>
        <p:txBody>
          <a:bodyPr>
            <a:normAutofit/>
          </a:bodyPr>
          <a:lstStyle/>
          <a:p>
            <a:pPr algn="ctr"/>
            <a:r>
              <a:rPr lang="nb-NO" sz="3200" b="1" dirty="0"/>
              <a:t>1 av 5</a:t>
            </a:r>
            <a:r>
              <a:rPr lang="nb-NO" sz="3200" dirty="0"/>
              <a:t> </a:t>
            </a:r>
            <a:r>
              <a:rPr lang="nb-NO" sz="3200" dirty="0">
                <a:solidFill>
                  <a:schemeClr val="tx1"/>
                </a:solidFill>
              </a:rPr>
              <a:t>i yrkesaktiv alder står på utsiden av arbeidslivet</a:t>
            </a:r>
          </a:p>
        </p:txBody>
      </p:sp>
      <p:pic>
        <p:nvPicPr>
          <p:cNvPr id="6" name="Grafikk 5" descr="Mann som holder kopp">
            <a:extLst>
              <a:ext uri="{FF2B5EF4-FFF2-40B4-BE49-F238E27FC236}">
                <a16:creationId xmlns:a16="http://schemas.microsoft.com/office/drawing/2014/main" id="{F52D7BEF-2267-BFBA-0566-4AABFE9039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69026" y="1421853"/>
            <a:ext cx="1393871" cy="3150147"/>
          </a:xfrm>
          <a:prstGeom prst="rect">
            <a:avLst/>
          </a:prstGeom>
        </p:spPr>
      </p:pic>
      <p:pic>
        <p:nvPicPr>
          <p:cNvPr id="8" name="Grafikk 7" descr="Mann som har hatt og SUIT">
            <a:extLst>
              <a:ext uri="{FF2B5EF4-FFF2-40B4-BE49-F238E27FC236}">
                <a16:creationId xmlns:a16="http://schemas.microsoft.com/office/drawing/2014/main" id="{6CDDEF49-708B-5986-12D2-8AC28534CE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7132" y="1269453"/>
            <a:ext cx="1122065" cy="3261657"/>
          </a:xfrm>
          <a:prstGeom prst="rect">
            <a:avLst/>
          </a:prstGeom>
        </p:spPr>
      </p:pic>
      <p:pic>
        <p:nvPicPr>
          <p:cNvPr id="10" name="Grafikk 9" descr="Kvinne med hender på hip">
            <a:extLst>
              <a:ext uri="{FF2B5EF4-FFF2-40B4-BE49-F238E27FC236}">
                <a16:creationId xmlns:a16="http://schemas.microsoft.com/office/drawing/2014/main" id="{D60E94FD-E17E-B8D3-52E1-B5F12B7DC9D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00335" y="1526629"/>
            <a:ext cx="1254483" cy="3073484"/>
          </a:xfrm>
          <a:prstGeom prst="rect">
            <a:avLst/>
          </a:prstGeom>
        </p:spPr>
      </p:pic>
      <p:pic>
        <p:nvPicPr>
          <p:cNvPr id="12" name="Grafikk 11" descr="Kvinne med prikkete punkt skjorte">
            <a:extLst>
              <a:ext uri="{FF2B5EF4-FFF2-40B4-BE49-F238E27FC236}">
                <a16:creationId xmlns:a16="http://schemas.microsoft.com/office/drawing/2014/main" id="{9D6C889C-0292-EDBA-64C0-148EC032343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3594" y="1421853"/>
            <a:ext cx="975709" cy="3150147"/>
          </a:xfrm>
          <a:prstGeom prst="rect">
            <a:avLst/>
          </a:prstGeom>
        </p:spPr>
      </p:pic>
      <p:pic>
        <p:nvPicPr>
          <p:cNvPr id="14" name="Grafikk 13" descr="Mann med Beard">
            <a:extLst>
              <a:ext uri="{FF2B5EF4-FFF2-40B4-BE49-F238E27FC236}">
                <a16:creationId xmlns:a16="http://schemas.microsoft.com/office/drawing/2014/main" id="{49934EE9-2D0A-3AA9-BD0C-4DCE656AF3F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43320" y="1402804"/>
            <a:ext cx="1017525" cy="3164086"/>
          </a:xfrm>
          <a:prstGeom prst="rect">
            <a:avLst/>
          </a:prstGeom>
        </p:spPr>
      </p:pic>
      <p:grpSp>
        <p:nvGrpSpPr>
          <p:cNvPr id="24" name="Gruppe 23">
            <a:extLst>
              <a:ext uri="{FF2B5EF4-FFF2-40B4-BE49-F238E27FC236}">
                <a16:creationId xmlns:a16="http://schemas.microsoft.com/office/drawing/2014/main" id="{C429B28C-CD91-D00C-8A3D-A0948EA88B38}"/>
              </a:ext>
            </a:extLst>
          </p:cNvPr>
          <p:cNvGrpSpPr/>
          <p:nvPr/>
        </p:nvGrpSpPr>
        <p:grpSpPr>
          <a:xfrm>
            <a:off x="7449347" y="1526629"/>
            <a:ext cx="2075105" cy="2470530"/>
            <a:chOff x="7283499" y="2181960"/>
            <a:chExt cx="2938861" cy="3376469"/>
          </a:xfrm>
        </p:grpSpPr>
        <p:pic>
          <p:nvPicPr>
            <p:cNvPr id="20" name="Grafikk 19" descr="Veiskilt kontur">
              <a:extLst>
                <a:ext uri="{FF2B5EF4-FFF2-40B4-BE49-F238E27FC236}">
                  <a16:creationId xmlns:a16="http://schemas.microsoft.com/office/drawing/2014/main" id="{9750ABA1-FF67-2377-3731-9B16CFCAE0F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283499" y="2181960"/>
              <a:ext cx="2938861" cy="3376469"/>
            </a:xfrm>
            <a:prstGeom prst="rect">
              <a:avLst/>
            </a:prstGeom>
          </p:spPr>
        </p:pic>
        <p:sp>
          <p:nvSpPr>
            <p:cNvPr id="22" name="Pil: høyre 21">
              <a:extLst>
                <a:ext uri="{FF2B5EF4-FFF2-40B4-BE49-F238E27FC236}">
                  <a16:creationId xmlns:a16="http://schemas.microsoft.com/office/drawing/2014/main" id="{40BC88FE-83B4-56B8-13B9-842E26AE8F48}"/>
                </a:ext>
              </a:extLst>
            </p:cNvPr>
            <p:cNvSpPr/>
            <p:nvPr/>
          </p:nvSpPr>
          <p:spPr>
            <a:xfrm>
              <a:off x="8828690" y="3831838"/>
              <a:ext cx="815279" cy="48557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Pil: høyre 22">
              <a:extLst>
                <a:ext uri="{FF2B5EF4-FFF2-40B4-BE49-F238E27FC236}">
                  <a16:creationId xmlns:a16="http://schemas.microsoft.com/office/drawing/2014/main" id="{79CE499B-DC4F-CFA3-B145-44BF9162BA1C}"/>
                </a:ext>
              </a:extLst>
            </p:cNvPr>
            <p:cNvSpPr/>
            <p:nvPr/>
          </p:nvSpPr>
          <p:spPr>
            <a:xfrm flipH="1">
              <a:off x="7859272" y="2998402"/>
              <a:ext cx="815279" cy="485578"/>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5" name="TekstSylinder 24">
            <a:extLst>
              <a:ext uri="{FF2B5EF4-FFF2-40B4-BE49-F238E27FC236}">
                <a16:creationId xmlns:a16="http://schemas.microsoft.com/office/drawing/2014/main" id="{2079EC7E-44E3-00EB-1A2B-60459F7308B2}"/>
              </a:ext>
            </a:extLst>
          </p:cNvPr>
          <p:cNvSpPr txBox="1"/>
          <p:nvPr/>
        </p:nvSpPr>
        <p:spPr>
          <a:xfrm>
            <a:off x="1201512" y="4746900"/>
            <a:ext cx="657423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Norge</a:t>
            </a:r>
            <a:r>
              <a:rPr kumimoji="0" lang="nb-NO" sz="3200" b="1" i="0" u="none" strike="noStrike" kern="1200" cap="none" spc="0" normalizeH="0" baseline="0" noProof="0" dirty="0">
                <a:ln>
                  <a:noFill/>
                </a:ln>
                <a:solidFill>
                  <a:srgbClr val="C30000"/>
                </a:solidFill>
                <a:effectLst/>
                <a:uLnTx/>
                <a:uFillTx/>
                <a:latin typeface="Arial" panose="020B0604020202020204" pitchFamily="34" charset="0"/>
                <a:ea typeface="+mn-ea"/>
                <a:cs typeface="Arial" panose="020B0604020202020204" pitchFamily="34" charset="0"/>
              </a:rPr>
              <a:t> 685 000 personer </a:t>
            </a:r>
            <a:r>
              <a:rPr kumimoji="0" lang="nb-N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nb-NO"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20,2 %</a:t>
            </a:r>
          </a:p>
        </p:txBody>
      </p:sp>
      <p:sp>
        <p:nvSpPr>
          <p:cNvPr id="3" name="TekstSylinder 2">
            <a:extLst>
              <a:ext uri="{FF2B5EF4-FFF2-40B4-BE49-F238E27FC236}">
                <a16:creationId xmlns:a16="http://schemas.microsoft.com/office/drawing/2014/main" id="{BA17F1D0-0DCB-DB78-23D5-FD28791EDCCF}"/>
              </a:ext>
            </a:extLst>
          </p:cNvPr>
          <p:cNvSpPr txBox="1"/>
          <p:nvPr/>
        </p:nvSpPr>
        <p:spPr>
          <a:xfrm>
            <a:off x="1201512" y="5331371"/>
            <a:ext cx="971101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Nordland</a:t>
            </a:r>
            <a:r>
              <a:rPr kumimoji="0" lang="nb-NO" sz="3200" b="1" i="0" u="none" strike="noStrike" kern="1200" cap="none" spc="0" normalizeH="0" baseline="0" noProof="0" dirty="0">
                <a:ln>
                  <a:noFill/>
                </a:ln>
                <a:solidFill>
                  <a:srgbClr val="C30000"/>
                </a:solidFill>
                <a:effectLst/>
                <a:uLnTx/>
                <a:uFillTx/>
                <a:latin typeface="Arial" panose="020B0604020202020204" pitchFamily="34" charset="0"/>
                <a:ea typeface="+mn-ea"/>
                <a:cs typeface="Arial" panose="020B0604020202020204" pitchFamily="34" charset="0"/>
              </a:rPr>
              <a:t> 31 380 personer </a:t>
            </a:r>
            <a:r>
              <a:rPr kumimoji="0" lang="nb-N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nb-NO"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21,9 %</a:t>
            </a:r>
          </a:p>
        </p:txBody>
      </p:sp>
    </p:spTree>
    <p:extLst>
      <p:ext uri="{BB962C8B-B14F-4D97-AF65-F5344CB8AC3E}">
        <p14:creationId xmlns:p14="http://schemas.microsoft.com/office/powerpoint/2010/main" val="224018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7C89E304-BC86-ECBA-5EAF-BD6C4D16D948}"/>
              </a:ext>
            </a:extLst>
          </p:cNvPr>
          <p:cNvPicPr>
            <a:picLocks noChangeAspect="1"/>
          </p:cNvPicPr>
          <p:nvPr/>
        </p:nvPicPr>
        <p:blipFill>
          <a:blip r:embed="rId3"/>
          <a:stretch>
            <a:fillRect/>
          </a:stretch>
        </p:blipFill>
        <p:spPr>
          <a:xfrm>
            <a:off x="643467" y="757259"/>
            <a:ext cx="10905066" cy="5343481"/>
          </a:xfrm>
          <a:prstGeom prst="rect">
            <a:avLst/>
          </a:prstGeom>
        </p:spPr>
      </p:pic>
      <p:pic>
        <p:nvPicPr>
          <p:cNvPr id="6" name="x_Bilde 1">
            <a:extLst>
              <a:ext uri="{FF2B5EF4-FFF2-40B4-BE49-F238E27FC236}">
                <a16:creationId xmlns:a16="http://schemas.microsoft.com/office/drawing/2014/main" id="{6E985251-8B7A-99F8-784A-8F49F06A91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467" y="619929"/>
            <a:ext cx="1308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Sylinder 7">
            <a:extLst>
              <a:ext uri="{FF2B5EF4-FFF2-40B4-BE49-F238E27FC236}">
                <a16:creationId xmlns:a16="http://schemas.microsoft.com/office/drawing/2014/main" id="{DB5BAF3D-00E1-A99E-66D3-46EB264E6701}"/>
              </a:ext>
            </a:extLst>
          </p:cNvPr>
          <p:cNvSpPr txBox="1"/>
          <p:nvPr/>
        </p:nvSpPr>
        <p:spPr>
          <a:xfrm>
            <a:off x="8756583" y="5731408"/>
            <a:ext cx="2591602" cy="369332"/>
          </a:xfrm>
          <a:prstGeom prst="rect">
            <a:avLst/>
          </a:prstGeom>
          <a:noFill/>
        </p:spPr>
        <p:txBody>
          <a:bodyPr wrap="square">
            <a:spAutoFit/>
          </a:bodyPr>
          <a:lstStyle/>
          <a:p>
            <a:r>
              <a:rPr lang="nb-NO" sz="1800" dirty="0">
                <a:solidFill>
                  <a:schemeClr val="bg1"/>
                </a:solidFill>
              </a:rPr>
              <a:t>illustrasjon : KI-generert</a:t>
            </a:r>
          </a:p>
        </p:txBody>
      </p:sp>
    </p:spTree>
    <p:extLst>
      <p:ext uri="{BB962C8B-B14F-4D97-AF65-F5344CB8AC3E}">
        <p14:creationId xmlns:p14="http://schemas.microsoft.com/office/powerpoint/2010/main" val="3022350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027144C5-9C9F-0963-71CB-1DDC0985F7F8}"/>
              </a:ext>
            </a:extLst>
          </p:cNvPr>
          <p:cNvPicPr>
            <a:picLocks noChangeAspect="1"/>
          </p:cNvPicPr>
          <p:nvPr/>
        </p:nvPicPr>
        <p:blipFill>
          <a:blip r:embed="rId2"/>
          <a:srcRect l="818" t="1587" r="997" b="3969"/>
          <a:stretch>
            <a:fillRect/>
          </a:stretch>
        </p:blipFill>
        <p:spPr>
          <a:xfrm>
            <a:off x="141514" y="108857"/>
            <a:ext cx="11887200" cy="6477000"/>
          </a:xfrm>
          <a:prstGeom prst="rect">
            <a:avLst/>
          </a:prstGeom>
        </p:spPr>
      </p:pic>
    </p:spTree>
    <p:extLst>
      <p:ext uri="{BB962C8B-B14F-4D97-AF65-F5344CB8AC3E}">
        <p14:creationId xmlns:p14="http://schemas.microsoft.com/office/powerpoint/2010/main" val="3931959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157B7DBC-1BB2-AC40-AE38-05874D0A4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942" y="703385"/>
            <a:ext cx="11550118" cy="5636959"/>
          </a:xfrm>
          <a:prstGeom prst="rect">
            <a:avLst/>
          </a:prstGeom>
        </p:spPr>
      </p:pic>
      <p:cxnSp>
        <p:nvCxnSpPr>
          <p:cNvPr id="6" name="Rett pil 5">
            <a:extLst>
              <a:ext uri="{FF2B5EF4-FFF2-40B4-BE49-F238E27FC236}">
                <a16:creationId xmlns:a16="http://schemas.microsoft.com/office/drawing/2014/main" id="{00625456-3D7E-114D-A6AC-BB9B28E8DCE8}"/>
              </a:ext>
            </a:extLst>
          </p:cNvPr>
          <p:cNvCxnSpPr>
            <a:cxnSpLocks/>
          </p:cNvCxnSpPr>
          <p:nvPr/>
        </p:nvCxnSpPr>
        <p:spPr>
          <a:xfrm>
            <a:off x="8945106" y="1424381"/>
            <a:ext cx="0" cy="307741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7" name="Tittel 3"/>
          <p:cNvSpPr txBox="1">
            <a:spLocks/>
          </p:cNvSpPr>
          <p:nvPr/>
        </p:nvSpPr>
        <p:spPr>
          <a:xfrm>
            <a:off x="1981200" y="1507304"/>
            <a:ext cx="8229600" cy="1143000"/>
          </a:xfrm>
          <a:prstGeom prst="rect">
            <a:avLst/>
          </a:prstGeom>
        </p:spPr>
        <p:txBody>
          <a:bodyPr>
            <a:normAutofit/>
          </a:bodyPr>
          <a:lstStyle>
            <a:lvl1pPr algn="l" defTabSz="457200" rtl="0" eaLnBrk="1" latinLnBrk="0" hangingPunct="1">
              <a:spcBef>
                <a:spcPct val="0"/>
              </a:spcBef>
              <a:buNone/>
              <a:defRPr sz="3200" kern="1200">
                <a:solidFill>
                  <a:schemeClr val="accent4">
                    <a:lumMod val="50000"/>
                  </a:schemeClr>
                </a:solidFill>
                <a:latin typeface="Helvetica"/>
                <a:ea typeface="+mj-ea"/>
                <a:cs typeface="Helvetic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b-NO" sz="6000" b="1" i="0" u="none" strike="noStrike" kern="1200" cap="none" spc="0" normalizeH="0" baseline="0" noProof="0">
                <a:ln>
                  <a:noFill/>
                </a:ln>
                <a:solidFill>
                  <a:srgbClr val="FF0000"/>
                </a:solidFill>
                <a:effectLst/>
                <a:uLnTx/>
                <a:uFillTx/>
                <a:latin typeface="Helvetica"/>
                <a:ea typeface="+mj-ea"/>
                <a:cs typeface="Helvetica"/>
              </a:rPr>
              <a:t>Demografi</a:t>
            </a:r>
          </a:p>
        </p:txBody>
      </p:sp>
      <p:grpSp>
        <p:nvGrpSpPr>
          <p:cNvPr id="5" name="Gruppe 4">
            <a:extLst>
              <a:ext uri="{FF2B5EF4-FFF2-40B4-BE49-F238E27FC236}">
                <a16:creationId xmlns:a16="http://schemas.microsoft.com/office/drawing/2014/main" id="{DEFDDE56-783F-1F28-AAC4-0AF75B24AEE0}"/>
              </a:ext>
            </a:extLst>
          </p:cNvPr>
          <p:cNvGrpSpPr/>
          <p:nvPr/>
        </p:nvGrpSpPr>
        <p:grpSpPr>
          <a:xfrm>
            <a:off x="5449082" y="2967135"/>
            <a:ext cx="3496024" cy="1340295"/>
            <a:chOff x="5449082" y="2967135"/>
            <a:chExt cx="3496024" cy="1340295"/>
          </a:xfrm>
        </p:grpSpPr>
        <p:sp>
          <p:nvSpPr>
            <p:cNvPr id="2" name="Høyre klammeparentes 1">
              <a:extLst>
                <a:ext uri="{FF2B5EF4-FFF2-40B4-BE49-F238E27FC236}">
                  <a16:creationId xmlns:a16="http://schemas.microsoft.com/office/drawing/2014/main" id="{9E2C192A-AB7F-7B58-961C-298A2CFAE086}"/>
                </a:ext>
              </a:extLst>
            </p:cNvPr>
            <p:cNvSpPr/>
            <p:nvPr/>
          </p:nvSpPr>
          <p:spPr>
            <a:xfrm rot="5400000">
              <a:off x="6757779" y="1658438"/>
              <a:ext cx="878630" cy="3496024"/>
            </a:xfrm>
            <a:prstGeom prst="rightBrac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B2B52"/>
                </a:solidFill>
                <a:effectLst/>
                <a:uLnTx/>
                <a:uFillTx/>
                <a:latin typeface="Source Sans Pro"/>
                <a:ea typeface="+mn-ea"/>
                <a:cs typeface="+mn-cs"/>
              </a:endParaRPr>
            </a:p>
          </p:txBody>
        </p:sp>
        <p:sp>
          <p:nvSpPr>
            <p:cNvPr id="3" name="TekstSylinder 2">
              <a:extLst>
                <a:ext uri="{FF2B5EF4-FFF2-40B4-BE49-F238E27FC236}">
                  <a16:creationId xmlns:a16="http://schemas.microsoft.com/office/drawing/2014/main" id="{0746B994-3AF6-F294-1F2C-C454B9604CCF}"/>
                </a:ext>
              </a:extLst>
            </p:cNvPr>
            <p:cNvSpPr txBox="1"/>
            <p:nvPr/>
          </p:nvSpPr>
          <p:spPr>
            <a:xfrm>
              <a:off x="5965372" y="3845765"/>
              <a:ext cx="28491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a:ln>
                    <a:noFill/>
                  </a:ln>
                  <a:solidFill>
                    <a:srgbClr val="0B2B52"/>
                  </a:solidFill>
                  <a:effectLst/>
                  <a:uLnTx/>
                  <a:uFillTx/>
                  <a:latin typeface="Source Sans Pro"/>
                  <a:ea typeface="+mn-ea"/>
                  <a:cs typeface="+mn-cs"/>
                </a:rPr>
                <a:t>30 år uten endring</a:t>
              </a:r>
            </a:p>
          </p:txBody>
        </p:sp>
      </p:grpSp>
      <p:pic>
        <p:nvPicPr>
          <p:cNvPr id="8" name="x__x0000_i1036">
            <a:extLst>
              <a:ext uri="{FF2B5EF4-FFF2-40B4-BE49-F238E27FC236}">
                <a16:creationId xmlns:a16="http://schemas.microsoft.com/office/drawing/2014/main" id="{13D74F8C-012F-FE4B-2446-7083520486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4763"/>
            <a:ext cx="1304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3112381"/>
      </p:ext>
    </p:extLst>
  </p:cSld>
  <p:clrMapOvr>
    <a:masterClrMapping/>
  </p:clrMapOvr>
  <mc:AlternateContent xmlns:mc="http://schemas.openxmlformats.org/markup-compatibility/2006" xmlns:p14="http://schemas.microsoft.com/office/powerpoint/2010/main">
    <mc:Choice Requires="p14">
      <p:transition spd="slow" p14:dur="25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21729F-63F3-76FA-F062-1202EA2B3310}"/>
              </a:ext>
            </a:extLst>
          </p:cNvPr>
          <p:cNvSpPr>
            <a:spLocks noGrp="1"/>
          </p:cNvSpPr>
          <p:nvPr>
            <p:ph type="title"/>
          </p:nvPr>
        </p:nvSpPr>
        <p:spPr>
          <a:xfrm>
            <a:off x="838200" y="557188"/>
            <a:ext cx="10515600" cy="1133499"/>
          </a:xfrm>
        </p:spPr>
        <p:txBody>
          <a:bodyPr>
            <a:normAutofit/>
          </a:bodyPr>
          <a:lstStyle/>
          <a:p>
            <a:pPr algn="ctr"/>
            <a:r>
              <a:rPr lang="nb-NO" sz="5200"/>
              <a:t>Helhetlige tjenester</a:t>
            </a:r>
          </a:p>
        </p:txBody>
      </p:sp>
      <p:graphicFrame>
        <p:nvGraphicFramePr>
          <p:cNvPr id="5" name="Plassholder for innhold 2">
            <a:extLst>
              <a:ext uri="{FF2B5EF4-FFF2-40B4-BE49-F238E27FC236}">
                <a16:creationId xmlns:a16="http://schemas.microsoft.com/office/drawing/2014/main" id="{21677A51-89A2-296D-537F-8ED2B13C1353}"/>
              </a:ext>
            </a:extLst>
          </p:cNvPr>
          <p:cNvGraphicFramePr>
            <a:graphicFrameLocks noGrp="1"/>
          </p:cNvGraphicFramePr>
          <p:nvPr>
            <p:ph idx="1"/>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x_Bilde 1">
            <a:extLst>
              <a:ext uri="{FF2B5EF4-FFF2-40B4-BE49-F238E27FC236}">
                <a16:creationId xmlns:a16="http://schemas.microsoft.com/office/drawing/2014/main" id="{EBA05CAD-E8D5-E74B-4E6B-5EFD8261E0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104" y="573088"/>
            <a:ext cx="1308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4449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54472C0-2E75-36B9-7BEA-F327D7395509}"/>
              </a:ext>
            </a:extLst>
          </p:cNvPr>
          <p:cNvSpPr>
            <a:spLocks noGrp="1"/>
          </p:cNvSpPr>
          <p:nvPr>
            <p:ph type="title"/>
          </p:nvPr>
        </p:nvSpPr>
        <p:spPr>
          <a:xfrm>
            <a:off x="652621" y="800573"/>
            <a:ext cx="4646904" cy="1624520"/>
          </a:xfrm>
        </p:spPr>
        <p:txBody>
          <a:bodyPr anchor="ctr">
            <a:normAutofit/>
          </a:bodyPr>
          <a:lstStyle/>
          <a:p>
            <a:r>
              <a:rPr lang="nb-NO" sz="4000" dirty="0">
                <a:latin typeface="Calibri" panose="020F0502020204030204" pitchFamily="34" charset="0"/>
                <a:ea typeface="Calibri" panose="020F0502020204030204" pitchFamily="34" charset="0"/>
                <a:cs typeface="Calibri" panose="020F0502020204030204" pitchFamily="34" charset="0"/>
              </a:rPr>
              <a:t>Multigenerasjon arbeidsliv</a:t>
            </a:r>
          </a:p>
        </p:txBody>
      </p:sp>
      <p:sp>
        <p:nvSpPr>
          <p:cNvPr id="3" name="Plassholder for innhold 2">
            <a:extLst>
              <a:ext uri="{FF2B5EF4-FFF2-40B4-BE49-F238E27FC236}">
                <a16:creationId xmlns:a16="http://schemas.microsoft.com/office/drawing/2014/main" id="{BBFA8C33-2673-3F7F-B783-10F7473251B5}"/>
              </a:ext>
            </a:extLst>
          </p:cNvPr>
          <p:cNvSpPr>
            <a:spLocks noGrp="1"/>
          </p:cNvSpPr>
          <p:nvPr>
            <p:ph idx="1"/>
          </p:nvPr>
        </p:nvSpPr>
        <p:spPr>
          <a:xfrm>
            <a:off x="761802" y="2743200"/>
            <a:ext cx="4646905" cy="3613149"/>
          </a:xfrm>
        </p:spPr>
        <p:txBody>
          <a:bodyPr anchor="ctr">
            <a:normAutofit/>
          </a:bodyPr>
          <a:lstStyle/>
          <a:p>
            <a:pPr marL="0" indent="0">
              <a:buNone/>
            </a:pPr>
            <a:r>
              <a:rPr lang="nb-NO" sz="1800" dirty="0">
                <a:latin typeface="Calibri" panose="020F0502020204030204" pitchFamily="34" charset="0"/>
                <a:ea typeface="Calibri" panose="020F0502020204030204" pitchFamily="34" charset="0"/>
                <a:cs typeface="Calibri" panose="020F0502020204030204" pitchFamily="34" charset="0"/>
              </a:rPr>
              <a:t>Vi er på veg inn i et arbeidsliv bestående av 4-5 generasjoner</a:t>
            </a:r>
          </a:p>
          <a:p>
            <a:pPr marL="0" indent="0">
              <a:buNone/>
            </a:pPr>
            <a:endParaRPr lang="nb-NO" sz="1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nb-NO" sz="1800" b="1" dirty="0">
                <a:latin typeface="Calibri" panose="020F0502020204030204" pitchFamily="34" charset="0"/>
                <a:ea typeface="Calibri" panose="020F0502020204030204" pitchFamily="34" charset="0"/>
                <a:cs typeface="Calibri" panose="020F0502020204030204" pitchFamily="34" charset="0"/>
              </a:rPr>
              <a:t>Norge</a:t>
            </a:r>
          </a:p>
          <a:p>
            <a:r>
              <a:rPr lang="nb-NO" sz="1800" dirty="0">
                <a:latin typeface="Calibri" panose="020F0502020204030204" pitchFamily="34" charset="0"/>
                <a:ea typeface="Calibri" panose="020F0502020204030204" pitchFamily="34" charset="0"/>
                <a:cs typeface="Calibri" panose="020F0502020204030204" pitchFamily="34" charset="0"/>
              </a:rPr>
              <a:t>Særtiltak for seniorarbeidere handler om å støtte dem til å gjøre jobben sin, ikke om å utvikle ny kompetanse</a:t>
            </a:r>
          </a:p>
          <a:p>
            <a:r>
              <a:rPr lang="nb-NO" sz="1800" dirty="0">
                <a:latin typeface="Calibri" panose="020F0502020204030204" pitchFamily="34" charset="0"/>
                <a:ea typeface="Calibri" panose="020F0502020204030204" pitchFamily="34" charset="0"/>
                <a:cs typeface="Calibri" panose="020F0502020204030204" pitchFamily="34" charset="0"/>
              </a:rPr>
              <a:t>I offentlig sektor er de mest typiske tiltakene redusert arbeidstid </a:t>
            </a:r>
            <a:r>
              <a:rPr lang="nb-NO" sz="2000" dirty="0">
                <a:latin typeface="Calibri" panose="020F0502020204030204" pitchFamily="34" charset="0"/>
                <a:ea typeface="Calibri" panose="020F0502020204030204" pitchFamily="34" charset="0"/>
                <a:cs typeface="Calibri" panose="020F0502020204030204" pitchFamily="34" charset="0"/>
              </a:rPr>
              <a:t>eller </a:t>
            </a:r>
            <a:r>
              <a:rPr lang="nb-NO" sz="1800" dirty="0">
                <a:latin typeface="Calibri" panose="020F0502020204030204" pitchFamily="34" charset="0"/>
                <a:ea typeface="Calibri" panose="020F0502020204030204" pitchFamily="34" charset="0"/>
                <a:cs typeface="Calibri" panose="020F0502020204030204" pitchFamily="34" charset="0"/>
              </a:rPr>
              <a:t>arbeidsmengde</a:t>
            </a:r>
          </a:p>
          <a:p>
            <a:pPr marL="0" indent="0">
              <a:buNone/>
            </a:pPr>
            <a:endParaRPr lang="nb-NO" sz="2000" dirty="0"/>
          </a:p>
        </p:txBody>
      </p:sp>
      <p:pic>
        <p:nvPicPr>
          <p:cNvPr id="3074" name="Picture 2" descr="Thumbnail Image Multigenerasjon arbeidsliv i Norge med 4-5 generasjoner som jobber sammen. Særtiltak for seniorarbeidere som støtter dem til å gjøre jobben sin, ikke om å utvikle ny kompetanse. Typiske tiltak i offentlig sektor inkluderer redusert arbeidstid eller arbeidsmengde.">
            <a:extLst>
              <a:ext uri="{FF2B5EF4-FFF2-40B4-BE49-F238E27FC236}">
                <a16:creationId xmlns:a16="http://schemas.microsoft.com/office/drawing/2014/main" id="{18EBBE03-4476-A326-B8C4-97D9FB1DAF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012"/>
          <a:stretch/>
        </p:blipFill>
        <p:spPr bwMode="auto">
          <a:xfrm>
            <a:off x="6096000" y="1"/>
            <a:ext cx="6102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Sylinder 4">
            <a:extLst>
              <a:ext uri="{FF2B5EF4-FFF2-40B4-BE49-F238E27FC236}">
                <a16:creationId xmlns:a16="http://schemas.microsoft.com/office/drawing/2014/main" id="{85CB93C1-F784-7F0F-849C-82BF6D320626}"/>
              </a:ext>
            </a:extLst>
          </p:cNvPr>
          <p:cNvSpPr txBox="1"/>
          <p:nvPr/>
        </p:nvSpPr>
        <p:spPr>
          <a:xfrm>
            <a:off x="9577137" y="6488667"/>
            <a:ext cx="6294922" cy="369332"/>
          </a:xfrm>
          <a:prstGeom prst="rect">
            <a:avLst/>
          </a:prstGeom>
          <a:noFill/>
        </p:spPr>
        <p:txBody>
          <a:bodyPr wrap="square">
            <a:spAutoFit/>
          </a:bodyPr>
          <a:lstStyle/>
          <a:p>
            <a:r>
              <a:rPr lang="nb-NO" sz="1800" dirty="0">
                <a:solidFill>
                  <a:schemeClr val="bg1"/>
                </a:solidFill>
              </a:rPr>
              <a:t>illustrasjon : KI-generert</a:t>
            </a:r>
          </a:p>
        </p:txBody>
      </p:sp>
      <p:pic>
        <p:nvPicPr>
          <p:cNvPr id="6" name="x_Bilde 1">
            <a:extLst>
              <a:ext uri="{FF2B5EF4-FFF2-40B4-BE49-F238E27FC236}">
                <a16:creationId xmlns:a16="http://schemas.microsoft.com/office/drawing/2014/main" id="{794224E3-9CEE-6CD7-89EE-E8B03659B9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10" y="121595"/>
            <a:ext cx="1308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4349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27F36B1-5D01-F036-A8B2-A605E85EF495}"/>
            </a:ext>
          </a:extLst>
        </p:cNvPr>
        <p:cNvGrpSpPr/>
        <p:nvPr/>
      </p:nvGrpSpPr>
      <p:grpSpPr>
        <a:xfrm>
          <a:off x="0" y="0"/>
          <a:ext cx="0" cy="0"/>
          <a:chOff x="0" y="0"/>
          <a:chExt cx="0" cy="0"/>
        </a:xfrm>
      </p:grpSpPr>
      <p:sp useBgFill="1">
        <p:nvSpPr>
          <p:cNvPr id="14" name="Rectangle 16">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tel 8">
            <a:extLst>
              <a:ext uri="{FF2B5EF4-FFF2-40B4-BE49-F238E27FC236}">
                <a16:creationId xmlns:a16="http://schemas.microsoft.com/office/drawing/2014/main" id="{C0593B2C-709F-0C8F-8CFE-A209BBF4E769}"/>
              </a:ext>
            </a:extLst>
          </p:cNvPr>
          <p:cNvSpPr>
            <a:spLocks noGrp="1"/>
          </p:cNvSpPr>
          <p:nvPr>
            <p:ph type="title"/>
          </p:nvPr>
        </p:nvSpPr>
        <p:spPr>
          <a:xfrm>
            <a:off x="5568534" y="603504"/>
            <a:ext cx="5916169" cy="1527048"/>
          </a:xfrm>
        </p:spPr>
        <p:txBody>
          <a:bodyPr vert="horz" lIns="91440" tIns="45720" rIns="91440" bIns="45720" rtlCol="0" anchor="b">
            <a:normAutofit/>
          </a:bodyPr>
          <a:lstStyle/>
          <a:p>
            <a:r>
              <a:rPr lang="en-US" sz="3600" b="1" kern="1200" dirty="0">
                <a:solidFill>
                  <a:schemeClr val="tx1"/>
                </a:solidFill>
                <a:latin typeface="+mj-lt"/>
                <a:ea typeface="+mj-ea"/>
                <a:cs typeface="+mj-cs"/>
              </a:rPr>
              <a:t>2025 – vi har ingen tid å miste</a:t>
            </a:r>
          </a:p>
        </p:txBody>
      </p:sp>
      <p:pic>
        <p:nvPicPr>
          <p:cNvPr id="12" name="Plassholder for bilde 7">
            <a:extLst>
              <a:ext uri="{FF2B5EF4-FFF2-40B4-BE49-F238E27FC236}">
                <a16:creationId xmlns:a16="http://schemas.microsoft.com/office/drawing/2014/main" id="{D3D95123-F6E9-69ED-3BC6-946D30F77CB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1509" r="16891"/>
          <a:stretch>
            <a:fillRect/>
          </a:stretch>
        </p:blipFill>
        <p:spPr>
          <a:xfrm>
            <a:off x="20" y="10"/>
            <a:ext cx="4910308" cy="6857990"/>
          </a:xfrm>
          <a:prstGeom prst="rect">
            <a:avLst/>
          </a:prstGeom>
          <a:noFill/>
        </p:spPr>
      </p:pic>
      <p:sp>
        <p:nvSpPr>
          <p:cNvPr id="10" name="Plassholder for innhold 9">
            <a:extLst>
              <a:ext uri="{FF2B5EF4-FFF2-40B4-BE49-F238E27FC236}">
                <a16:creationId xmlns:a16="http://schemas.microsoft.com/office/drawing/2014/main" id="{6F63D0A5-BBB8-7357-EBAB-8FFD5D5B6328}"/>
              </a:ext>
            </a:extLst>
          </p:cNvPr>
          <p:cNvSpPr>
            <a:spLocks noGrp="1"/>
          </p:cNvSpPr>
          <p:nvPr>
            <p:ph sz="half" idx="1"/>
          </p:nvPr>
        </p:nvSpPr>
        <p:spPr>
          <a:xfrm>
            <a:off x="5568533" y="2214282"/>
            <a:ext cx="5916169" cy="4095078"/>
          </a:xfrm>
        </p:spPr>
        <p:txBody>
          <a:bodyPr vert="horz" lIns="91440" tIns="45720" rIns="91440" bIns="45720" rtlCol="0">
            <a:normAutofit/>
          </a:bodyPr>
          <a:lstStyle/>
          <a:p>
            <a:pPr marL="0">
              <a:lnSpc>
                <a:spcPct val="110000"/>
              </a:lnSpc>
            </a:pPr>
            <a:r>
              <a:rPr lang="en-US" sz="1100"/>
              <a:t>Norge står midt i et demografisk skifte. Antallet eldre øker raskt, og allerede i 2025 merker vi presset på helse- og omsorgstjenestene. Dette er ikke en utvikling som kommer – den er her nå. Vi må organisere oss for en ny tid.</a:t>
            </a:r>
          </a:p>
          <a:p>
            <a:pPr>
              <a:lnSpc>
                <a:spcPct val="110000"/>
              </a:lnSpc>
            </a:pPr>
            <a:r>
              <a:rPr lang="en-US" sz="1100" b="1"/>
              <a:t>Flere eldre betyr flere med sammensatte behov.</a:t>
            </a:r>
            <a:endParaRPr lang="en-US" sz="1100"/>
          </a:p>
          <a:p>
            <a:pPr>
              <a:lnSpc>
                <a:spcPct val="110000"/>
              </a:lnSpc>
            </a:pPr>
            <a:r>
              <a:rPr lang="en-US" sz="1100" b="1"/>
              <a:t>Flere ansatte trengs – men rekrutteringen er krevende.</a:t>
            </a:r>
            <a:endParaRPr lang="en-US" sz="1100"/>
          </a:p>
          <a:p>
            <a:pPr>
              <a:lnSpc>
                <a:spcPct val="110000"/>
              </a:lnSpc>
            </a:pPr>
            <a:r>
              <a:rPr lang="en-US" sz="1100" b="1"/>
              <a:t>Flere tjenester må utvikles – men tiden er knapp</a:t>
            </a:r>
            <a:endParaRPr lang="en-US" sz="1100"/>
          </a:p>
          <a:p>
            <a:pPr marL="0">
              <a:lnSpc>
                <a:spcPct val="110000"/>
              </a:lnSpc>
            </a:pPr>
            <a:endParaRPr lang="en-US" sz="1100"/>
          </a:p>
          <a:p>
            <a:pPr marL="0">
              <a:lnSpc>
                <a:spcPct val="110000"/>
              </a:lnSpc>
            </a:pPr>
            <a:r>
              <a:rPr lang="en-US" sz="1100"/>
              <a:t>Vi må tenke nytt, handle raskt og samarbeide bredt. Det handler ikke bare om å møte behovene – det handler om å sikre verdighet, trygghet og kvalitet for en voksende del av befolkningen.</a:t>
            </a:r>
          </a:p>
          <a:p>
            <a:pPr marL="0">
              <a:lnSpc>
                <a:spcPct val="110000"/>
              </a:lnSpc>
            </a:pPr>
            <a:endParaRPr lang="en-US" sz="1100"/>
          </a:p>
          <a:p>
            <a:pPr marL="285750">
              <a:lnSpc>
                <a:spcPct val="110000"/>
              </a:lnSpc>
              <a:spcBef>
                <a:spcPts val="0"/>
              </a:spcBef>
            </a:pPr>
            <a:r>
              <a:rPr lang="en-US" sz="1100"/>
              <a:t>Optimaliserer alt vi kan – NÅ!</a:t>
            </a:r>
          </a:p>
          <a:p>
            <a:pPr marL="285750">
              <a:lnSpc>
                <a:spcPct val="110000"/>
              </a:lnSpc>
              <a:spcBef>
                <a:spcPts val="0"/>
              </a:spcBef>
            </a:pPr>
            <a:r>
              <a:rPr lang="en-US" sz="1100"/>
              <a:t>Viktig med felles forståelse og felles mål!</a:t>
            </a:r>
          </a:p>
          <a:p>
            <a:pPr marL="0">
              <a:lnSpc>
                <a:spcPct val="110000"/>
              </a:lnSpc>
            </a:pPr>
            <a:endParaRPr lang="en-US" sz="1100" b="1"/>
          </a:p>
          <a:p>
            <a:pPr marL="0">
              <a:lnSpc>
                <a:spcPct val="110000"/>
              </a:lnSpc>
            </a:pPr>
            <a:r>
              <a:rPr lang="en-US" sz="1100" b="1"/>
              <a:t>2025 er ikke et fremtidsscenario. Det er nå. Og vi har ingen tid å miste.</a:t>
            </a:r>
            <a:endParaRPr lang="en-US" sz="1100"/>
          </a:p>
          <a:p>
            <a:pPr marL="0">
              <a:lnSpc>
                <a:spcPct val="110000"/>
              </a:lnSpc>
            </a:pPr>
            <a:endParaRPr lang="en-US" sz="1100"/>
          </a:p>
        </p:txBody>
      </p:sp>
    </p:spTree>
    <p:extLst>
      <p:ext uri="{BB962C8B-B14F-4D97-AF65-F5344CB8AC3E}">
        <p14:creationId xmlns:p14="http://schemas.microsoft.com/office/powerpoint/2010/main" val="4224798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37C718F-C706-30FC-8426-22C29C66FC35}"/>
              </a:ext>
            </a:extLst>
          </p:cNvPr>
          <p:cNvPicPr>
            <a:picLocks noChangeAspect="1"/>
          </p:cNvPicPr>
          <p:nvPr/>
        </p:nvPicPr>
        <p:blipFill rotWithShape="1">
          <a:blip r:embed="rId3"/>
          <a:srcRect r="7093" b="-1"/>
          <a:stretch/>
        </p:blipFill>
        <p:spPr>
          <a:xfrm>
            <a:off x="20" y="1282"/>
            <a:ext cx="12191980" cy="6856718"/>
          </a:xfrm>
          <a:prstGeom prst="rect">
            <a:avLst/>
          </a:prstGeom>
        </p:spPr>
      </p:pic>
      <p:pic>
        <p:nvPicPr>
          <p:cNvPr id="2" name="Bilde 1">
            <a:extLst>
              <a:ext uri="{FF2B5EF4-FFF2-40B4-BE49-F238E27FC236}">
                <a16:creationId xmlns:a16="http://schemas.microsoft.com/office/drawing/2014/main" id="{CBC6A3D9-55E3-4F68-E16E-F2D1491130D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42135" y="6231920"/>
            <a:ext cx="1308100" cy="457200"/>
          </a:xfrm>
          <a:prstGeom prst="rect">
            <a:avLst/>
          </a:prstGeom>
          <a:noFill/>
          <a:ln>
            <a:noFill/>
          </a:ln>
        </p:spPr>
      </p:pic>
    </p:spTree>
    <p:extLst>
      <p:ext uri="{BB962C8B-B14F-4D97-AF65-F5344CB8AC3E}">
        <p14:creationId xmlns:p14="http://schemas.microsoft.com/office/powerpoint/2010/main" val="1621181377"/>
      </p:ext>
    </p:extLst>
  </p:cSld>
  <p:clrMapOvr>
    <a:masterClrMapping/>
  </p:clrMapOvr>
  <mc:AlternateContent xmlns:mc="http://schemas.openxmlformats.org/markup-compatibility/2006" xmlns:p14="http://schemas.microsoft.com/office/powerpoint/2010/main">
    <mc:Choice Requires="p14">
      <p:transition spd="slow" p14:dur="25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5" descr="Et bilde som inneholder uskarpt">
            <a:extLst>
              <a:ext uri="{FF2B5EF4-FFF2-40B4-BE49-F238E27FC236}">
                <a16:creationId xmlns:a16="http://schemas.microsoft.com/office/drawing/2014/main" id="{CE9C11E8-E822-F5E9-68F0-0AB211088DF0}"/>
              </a:ext>
            </a:extLst>
          </p:cNvPr>
          <p:cNvPicPr>
            <a:picLocks noChangeAspect="1"/>
          </p:cNvPicPr>
          <p:nvPr/>
        </p:nvPicPr>
        <p:blipFill rotWithShape="1">
          <a:blip r:embed="rId2">
            <a:extLst>
              <a:ext uri="{28A0092B-C50C-407E-A947-70E740481C1C}">
                <a14:useLocalDpi xmlns:a14="http://schemas.microsoft.com/office/drawing/2010/main" val="0"/>
              </a:ext>
            </a:extLst>
          </a:blip>
          <a:srcRect l="18266" r="18267" b="1"/>
          <a:stretch/>
        </p:blipFill>
        <p:spPr>
          <a:xfrm>
            <a:off x="-47255" y="10"/>
            <a:ext cx="6936390" cy="6857990"/>
          </a:xfrm>
          <a:prstGeom prst="rect">
            <a:avLst/>
          </a:prstGeom>
        </p:spPr>
      </p:pic>
      <p:sp>
        <p:nvSpPr>
          <p:cNvPr id="4" name="TekstSylinder 3">
            <a:extLst>
              <a:ext uri="{FF2B5EF4-FFF2-40B4-BE49-F238E27FC236}">
                <a16:creationId xmlns:a16="http://schemas.microsoft.com/office/drawing/2014/main" id="{50198840-7359-F357-0CEE-5EC15C6B232B}"/>
              </a:ext>
            </a:extLst>
          </p:cNvPr>
          <p:cNvSpPr txBox="1"/>
          <p:nvPr/>
        </p:nvSpPr>
        <p:spPr>
          <a:xfrm>
            <a:off x="7164103" y="282796"/>
            <a:ext cx="4797135" cy="6575203"/>
          </a:xfrm>
          <a:prstGeom prst="rect">
            <a:avLst/>
          </a:prstGeom>
        </p:spPr>
        <p:txBody>
          <a:bodyPr vert="horz" lIns="91440" tIns="45720" rIns="91440" bIns="45720" rtlCol="0">
            <a:noAutofit/>
          </a:bodyPr>
          <a:lstStyle/>
          <a:p>
            <a:pPr marL="285750" indent="-285750" fontAlgn="base">
              <a:lnSpc>
                <a:spcPct val="90000"/>
              </a:lnSpc>
              <a:spcAft>
                <a:spcPts val="600"/>
              </a:spcAft>
              <a:buFont typeface="Arial" panose="020B0604020202020204" pitchFamily="34" charset="0"/>
              <a:buChar char="•"/>
            </a:pPr>
            <a:r>
              <a:rPr lang="en-US" sz="1600" b="0" i="0" dirty="0">
                <a:effectLst/>
              </a:rPr>
              <a:t>Endre </a:t>
            </a:r>
            <a:r>
              <a:rPr lang="en-US" sz="1600" b="0" i="0" dirty="0" err="1">
                <a:effectLst/>
              </a:rPr>
              <a:t>fokus</a:t>
            </a:r>
            <a:r>
              <a:rPr lang="en-US" sz="1600" b="0" i="0" dirty="0">
                <a:effectLst/>
              </a:rPr>
              <a:t> </a:t>
            </a:r>
            <a:r>
              <a:rPr lang="en-US" sz="1600" b="0" i="0" dirty="0" err="1">
                <a:effectLst/>
              </a:rPr>
              <a:t>fra</a:t>
            </a:r>
            <a:r>
              <a:rPr lang="en-US" sz="1600" b="0" i="0" dirty="0">
                <a:effectLst/>
              </a:rPr>
              <a:t> </a:t>
            </a:r>
            <a:r>
              <a:rPr lang="en-US" sz="1600" b="0" i="0" dirty="0" err="1">
                <a:effectLst/>
              </a:rPr>
              <a:t>mottaker</a:t>
            </a:r>
            <a:r>
              <a:rPr lang="en-US" sz="1600" b="0" i="0" dirty="0">
                <a:effectLst/>
              </a:rPr>
              <a:t> </a:t>
            </a:r>
            <a:r>
              <a:rPr lang="en-US" sz="1600" b="0" i="0" dirty="0" err="1">
                <a:effectLst/>
              </a:rPr>
              <a:t>til</a:t>
            </a:r>
            <a:r>
              <a:rPr lang="en-US" sz="1600" b="0" i="0" dirty="0">
                <a:effectLst/>
              </a:rPr>
              <a:t> </a:t>
            </a:r>
            <a:r>
              <a:rPr lang="en-US" sz="1600" b="0" i="0" dirty="0" err="1">
                <a:effectLst/>
              </a:rPr>
              <a:t>aktiv</a:t>
            </a:r>
            <a:r>
              <a:rPr lang="en-US" sz="1600" b="0" i="0" dirty="0">
                <a:effectLst/>
              </a:rPr>
              <a:t>  </a:t>
            </a:r>
            <a:r>
              <a:rPr lang="en-US" sz="1600" b="0" i="0" dirty="0" err="1">
                <a:effectLst/>
              </a:rPr>
              <a:t>deltaker</a:t>
            </a:r>
            <a:r>
              <a:rPr lang="en-US" sz="1600" b="0" i="0" dirty="0">
                <a:effectLst/>
              </a:rPr>
              <a:t> </a:t>
            </a:r>
          </a:p>
          <a:p>
            <a:pPr marL="285750" indent="-285750" fontAlgn="base">
              <a:lnSpc>
                <a:spcPct val="90000"/>
              </a:lnSpc>
              <a:spcAft>
                <a:spcPts val="600"/>
              </a:spcAft>
              <a:buFont typeface="Arial" panose="020B0604020202020204" pitchFamily="34" charset="0"/>
              <a:buChar char="•"/>
            </a:pPr>
            <a:r>
              <a:rPr lang="en-US" sz="1600" b="0" i="0" dirty="0" err="1">
                <a:effectLst/>
              </a:rPr>
              <a:t>Sikre</a:t>
            </a:r>
            <a:r>
              <a:rPr lang="en-US" sz="1600" b="0" i="0" dirty="0">
                <a:effectLst/>
              </a:rPr>
              <a:t> at </a:t>
            </a:r>
            <a:r>
              <a:rPr lang="en-US" sz="1600" b="0" i="0" dirty="0" err="1">
                <a:effectLst/>
              </a:rPr>
              <a:t>innbyggerne</a:t>
            </a:r>
            <a:r>
              <a:rPr lang="en-US" sz="1600" b="0" i="0" dirty="0">
                <a:effectLst/>
              </a:rPr>
              <a:t> </a:t>
            </a:r>
            <a:r>
              <a:rPr lang="en-US" sz="1600" b="0" i="0" dirty="0" err="1">
                <a:effectLst/>
              </a:rPr>
              <a:t>velger</a:t>
            </a:r>
            <a:r>
              <a:rPr lang="en-US" sz="1600" b="0" i="0" dirty="0">
                <a:effectLst/>
              </a:rPr>
              <a:t> å  </a:t>
            </a:r>
            <a:r>
              <a:rPr lang="en-US" sz="1600" b="0" i="0" dirty="0" err="1">
                <a:effectLst/>
              </a:rPr>
              <a:t>bo</a:t>
            </a:r>
            <a:r>
              <a:rPr lang="en-US" sz="1600" b="0" i="0" dirty="0">
                <a:effectLst/>
              </a:rPr>
              <a:t> </a:t>
            </a:r>
            <a:r>
              <a:rPr lang="en-US" sz="1600" b="0" i="0" dirty="0" err="1">
                <a:effectLst/>
              </a:rPr>
              <a:t>i</a:t>
            </a:r>
            <a:r>
              <a:rPr lang="en-US" sz="1600" b="0" i="0" dirty="0">
                <a:effectLst/>
              </a:rPr>
              <a:t> </a:t>
            </a:r>
            <a:r>
              <a:rPr lang="en-US" sz="1600" b="0" i="0" dirty="0" err="1">
                <a:effectLst/>
              </a:rPr>
              <a:t>universelt</a:t>
            </a:r>
            <a:r>
              <a:rPr lang="en-US" sz="1600" b="0" i="0" dirty="0">
                <a:effectLst/>
              </a:rPr>
              <a:t> </a:t>
            </a:r>
            <a:r>
              <a:rPr lang="en-US" sz="1600" b="0" i="0" dirty="0" err="1">
                <a:effectLst/>
              </a:rPr>
              <a:t>utformede</a:t>
            </a:r>
            <a:r>
              <a:rPr lang="en-US" sz="1600" b="0" i="0" dirty="0">
                <a:effectLst/>
              </a:rPr>
              <a:t> </a:t>
            </a:r>
            <a:r>
              <a:rPr lang="en-US" sz="1600" b="0" i="0" dirty="0" err="1">
                <a:effectLst/>
              </a:rPr>
              <a:t>boliger</a:t>
            </a:r>
            <a:r>
              <a:rPr lang="en-US" sz="1600" b="0" i="0" dirty="0">
                <a:effectLst/>
              </a:rPr>
              <a:t> med </a:t>
            </a:r>
            <a:r>
              <a:rPr lang="en-US" sz="1600" b="0" i="0" dirty="0" err="1">
                <a:effectLst/>
              </a:rPr>
              <a:t>livsløpsstandard</a:t>
            </a:r>
            <a:r>
              <a:rPr lang="en-US" sz="1600" b="0" i="0" dirty="0">
                <a:effectLst/>
              </a:rPr>
              <a:t> </a:t>
            </a:r>
          </a:p>
          <a:p>
            <a:pPr marL="285750" indent="-285750" fontAlgn="base">
              <a:lnSpc>
                <a:spcPct val="90000"/>
              </a:lnSpc>
              <a:spcAft>
                <a:spcPts val="600"/>
              </a:spcAft>
              <a:buFont typeface="Arial" panose="020B0604020202020204" pitchFamily="34" charset="0"/>
              <a:buChar char="•"/>
            </a:pPr>
            <a:r>
              <a:rPr lang="en-US" sz="1600" b="0" i="0" dirty="0" err="1">
                <a:effectLst/>
              </a:rPr>
              <a:t>Aktiv</a:t>
            </a:r>
            <a:r>
              <a:rPr lang="en-US" sz="1600" b="0" i="0" dirty="0">
                <a:effectLst/>
              </a:rPr>
              <a:t> bruk av </a:t>
            </a:r>
            <a:r>
              <a:rPr lang="en-US" sz="1600" dirty="0" err="1"/>
              <a:t>Byplan</a:t>
            </a:r>
            <a:r>
              <a:rPr lang="en-US" sz="1600" dirty="0"/>
              <a:t> </a:t>
            </a:r>
            <a:r>
              <a:rPr lang="en-US" sz="1600" dirty="0" err="1"/>
              <a:t>som</a:t>
            </a:r>
            <a:r>
              <a:rPr lang="en-US" sz="1600" dirty="0"/>
              <a:t> </a:t>
            </a:r>
            <a:r>
              <a:rPr lang="en-US" sz="1600" dirty="0" err="1"/>
              <a:t>overordned</a:t>
            </a:r>
            <a:r>
              <a:rPr lang="en-US" sz="1600" dirty="0"/>
              <a:t> plan</a:t>
            </a:r>
            <a:endParaRPr lang="en-US" sz="1600" b="0" i="0" dirty="0">
              <a:effectLst/>
            </a:endParaRPr>
          </a:p>
          <a:p>
            <a:pPr marL="285750" indent="-285750" fontAlgn="base">
              <a:lnSpc>
                <a:spcPct val="90000"/>
              </a:lnSpc>
              <a:spcAft>
                <a:spcPts val="600"/>
              </a:spcAft>
              <a:buFont typeface="Arial" panose="020B0604020202020204" pitchFamily="34" charset="0"/>
              <a:buChar char="•"/>
            </a:pPr>
            <a:r>
              <a:rPr lang="nb-NO" sz="1600" dirty="0"/>
              <a:t>Rett nivå på alle tjenester</a:t>
            </a:r>
            <a:endParaRPr lang="en-US" sz="1600" b="0" i="0" dirty="0">
              <a:effectLst/>
            </a:endParaRPr>
          </a:p>
          <a:p>
            <a:pPr marL="285750" indent="-285750" fontAlgn="base">
              <a:lnSpc>
                <a:spcPct val="90000"/>
              </a:lnSpc>
              <a:spcAft>
                <a:spcPts val="600"/>
              </a:spcAft>
              <a:buFont typeface="Arial" panose="020B0604020202020204" pitchFamily="34" charset="0"/>
              <a:buChar char="•"/>
            </a:pPr>
            <a:r>
              <a:rPr lang="en-US" sz="1600" b="0" i="0" dirty="0" err="1">
                <a:effectLst/>
              </a:rPr>
              <a:t>Endre</a:t>
            </a:r>
            <a:r>
              <a:rPr lang="en-US" sz="1600" b="0" i="0" dirty="0">
                <a:effectLst/>
              </a:rPr>
              <a:t> </a:t>
            </a:r>
            <a:r>
              <a:rPr lang="en-US" sz="1600" b="0" i="0" dirty="0" err="1">
                <a:effectLst/>
              </a:rPr>
              <a:t>fokus</a:t>
            </a:r>
            <a:r>
              <a:rPr lang="en-US" sz="1600" b="0" i="0" dirty="0">
                <a:effectLst/>
              </a:rPr>
              <a:t> </a:t>
            </a:r>
            <a:r>
              <a:rPr lang="en-US" sz="1600" b="0" i="0" dirty="0" err="1">
                <a:effectLst/>
              </a:rPr>
              <a:t>fra</a:t>
            </a:r>
            <a:r>
              <a:rPr lang="en-US" sz="1600" b="0" i="0" dirty="0">
                <a:effectLst/>
              </a:rPr>
              <a:t> </a:t>
            </a:r>
            <a:r>
              <a:rPr lang="en-US" sz="1600" b="0" i="0" dirty="0" err="1">
                <a:effectLst/>
              </a:rPr>
              <a:t>omsorgstrapp</a:t>
            </a:r>
            <a:r>
              <a:rPr lang="en-US" sz="1600" b="0" i="0" dirty="0">
                <a:effectLst/>
              </a:rPr>
              <a:t> </a:t>
            </a:r>
            <a:r>
              <a:rPr lang="en-US" sz="1600" b="0" i="0" dirty="0" err="1">
                <a:effectLst/>
              </a:rPr>
              <a:t>til</a:t>
            </a:r>
            <a:r>
              <a:rPr lang="en-US" sz="1600" b="0" i="0" dirty="0">
                <a:effectLst/>
              </a:rPr>
              <a:t> </a:t>
            </a:r>
            <a:r>
              <a:rPr lang="en-US" sz="1600" b="0" i="0" dirty="0" err="1">
                <a:effectLst/>
              </a:rPr>
              <a:t>mestringsnivå</a:t>
            </a:r>
            <a:r>
              <a:rPr lang="en-US" sz="1600" b="0" i="0" dirty="0">
                <a:effectLst/>
              </a:rPr>
              <a:t> </a:t>
            </a:r>
          </a:p>
          <a:p>
            <a:pPr marL="285750" indent="-285750" fontAlgn="base">
              <a:lnSpc>
                <a:spcPct val="90000"/>
              </a:lnSpc>
              <a:spcAft>
                <a:spcPts val="600"/>
              </a:spcAft>
              <a:buFont typeface="Arial" panose="020B0604020202020204" pitchFamily="34" charset="0"/>
              <a:buChar char="•"/>
            </a:pPr>
            <a:r>
              <a:rPr lang="en-US" sz="1600" b="0" i="0" dirty="0" err="1">
                <a:effectLst/>
              </a:rPr>
              <a:t>Tidlig</a:t>
            </a:r>
            <a:r>
              <a:rPr lang="en-US" sz="1600" b="0" i="0" dirty="0">
                <a:effectLst/>
              </a:rPr>
              <a:t> </a:t>
            </a:r>
            <a:r>
              <a:rPr lang="en-US" sz="1600" b="0" i="0" dirty="0" err="1">
                <a:effectLst/>
              </a:rPr>
              <a:t>innsats</a:t>
            </a:r>
            <a:r>
              <a:rPr lang="en-US" sz="1600" b="0" i="0" dirty="0">
                <a:effectLst/>
              </a:rPr>
              <a:t> </a:t>
            </a:r>
          </a:p>
          <a:p>
            <a:pPr marL="285750" indent="-285750" fontAlgn="base">
              <a:lnSpc>
                <a:spcPct val="90000"/>
              </a:lnSpc>
              <a:spcAft>
                <a:spcPts val="600"/>
              </a:spcAft>
              <a:buFont typeface="Arial" panose="020B0604020202020204" pitchFamily="34" charset="0"/>
              <a:buChar char="•"/>
            </a:pPr>
            <a:r>
              <a:rPr lang="en-US" sz="1600" b="0" i="0" dirty="0" err="1">
                <a:effectLst/>
              </a:rPr>
              <a:t>Forebygge</a:t>
            </a:r>
            <a:r>
              <a:rPr lang="en-US" sz="1600" b="0" i="0" dirty="0">
                <a:effectLst/>
              </a:rPr>
              <a:t> og </a:t>
            </a:r>
            <a:r>
              <a:rPr lang="en-US" sz="1600" b="0" i="0" dirty="0" err="1">
                <a:effectLst/>
              </a:rPr>
              <a:t>behandle</a:t>
            </a:r>
            <a:r>
              <a:rPr lang="en-US" sz="1600" b="0" i="0" dirty="0">
                <a:effectLst/>
              </a:rPr>
              <a:t> </a:t>
            </a:r>
            <a:r>
              <a:rPr lang="en-US" sz="1600" b="0" i="0" dirty="0" err="1">
                <a:effectLst/>
              </a:rPr>
              <a:t>psykisk</a:t>
            </a:r>
            <a:r>
              <a:rPr lang="en-US" sz="1600" b="0" i="0" dirty="0">
                <a:effectLst/>
              </a:rPr>
              <a:t> </a:t>
            </a:r>
            <a:r>
              <a:rPr lang="en-US" sz="1600" b="0" i="0" dirty="0" err="1">
                <a:effectLst/>
              </a:rPr>
              <a:t>uhelse</a:t>
            </a:r>
            <a:r>
              <a:rPr lang="en-US" sz="1600" b="0" i="0" dirty="0">
                <a:effectLst/>
              </a:rPr>
              <a:t> og </a:t>
            </a:r>
            <a:r>
              <a:rPr lang="en-US" sz="1600" b="0" i="0" dirty="0" err="1">
                <a:effectLst/>
              </a:rPr>
              <a:t>rusavhengighet</a:t>
            </a:r>
            <a:r>
              <a:rPr lang="en-US" sz="1600" b="0" i="0" dirty="0">
                <a:effectLst/>
              </a:rPr>
              <a:t> </a:t>
            </a:r>
          </a:p>
          <a:p>
            <a:pPr marL="285750" indent="-285750" fontAlgn="base">
              <a:lnSpc>
                <a:spcPct val="90000"/>
              </a:lnSpc>
              <a:spcAft>
                <a:spcPts val="600"/>
              </a:spcAft>
              <a:buFont typeface="Arial" panose="020B0604020202020204" pitchFamily="34" charset="0"/>
              <a:buChar char="•"/>
            </a:pPr>
            <a:r>
              <a:rPr lang="en-US" sz="1600" b="0" i="0" dirty="0" err="1">
                <a:effectLst/>
              </a:rPr>
              <a:t>Sikre</a:t>
            </a:r>
            <a:r>
              <a:rPr lang="en-US" sz="1600" b="0" i="0" dirty="0">
                <a:effectLst/>
              </a:rPr>
              <a:t> at </a:t>
            </a:r>
            <a:r>
              <a:rPr lang="en-US" sz="1600" b="0" i="0" dirty="0" err="1">
                <a:effectLst/>
              </a:rPr>
              <a:t>innbyggeren</a:t>
            </a:r>
            <a:r>
              <a:rPr lang="en-US" sz="1600" b="0" i="0" dirty="0">
                <a:effectLst/>
              </a:rPr>
              <a:t> </a:t>
            </a:r>
            <a:r>
              <a:rPr lang="en-US" sz="1600" b="0" i="0" dirty="0" err="1">
                <a:effectLst/>
              </a:rPr>
              <a:t>planlegger</a:t>
            </a:r>
            <a:r>
              <a:rPr lang="en-US" sz="1600" b="0" i="0" dirty="0">
                <a:effectLst/>
              </a:rPr>
              <a:t> for </a:t>
            </a:r>
            <a:r>
              <a:rPr lang="en-US" sz="1600" b="0" i="0" dirty="0" err="1">
                <a:effectLst/>
              </a:rPr>
              <a:t>funksjonsfall</a:t>
            </a:r>
            <a:r>
              <a:rPr lang="en-US" sz="1600" b="0" i="0" dirty="0">
                <a:effectLst/>
              </a:rPr>
              <a:t>    og </a:t>
            </a:r>
            <a:r>
              <a:rPr lang="en-US" sz="1600" b="0" i="0" dirty="0" err="1">
                <a:effectLst/>
              </a:rPr>
              <a:t>egen</a:t>
            </a:r>
            <a:r>
              <a:rPr lang="en-US" sz="1600" b="0" i="0" dirty="0">
                <a:effectLst/>
              </a:rPr>
              <a:t> </a:t>
            </a:r>
            <a:r>
              <a:rPr lang="en-US" sz="1600" b="0" i="0" dirty="0" err="1">
                <a:effectLst/>
              </a:rPr>
              <a:t>alderdom</a:t>
            </a:r>
            <a:r>
              <a:rPr lang="en-US" sz="1600" b="0" i="0" dirty="0">
                <a:effectLst/>
              </a:rPr>
              <a:t> </a:t>
            </a:r>
            <a:r>
              <a:rPr lang="en-US" sz="1600" b="0" i="0" dirty="0" err="1">
                <a:effectLst/>
              </a:rPr>
              <a:t>gjennom</a:t>
            </a:r>
            <a:r>
              <a:rPr lang="en-US" sz="1600" b="0" i="0" dirty="0">
                <a:effectLst/>
              </a:rPr>
              <a:t> </a:t>
            </a:r>
            <a:r>
              <a:rPr lang="en-US" sz="1600" b="0" i="0" dirty="0" err="1">
                <a:effectLst/>
              </a:rPr>
              <a:t>informasjon</a:t>
            </a:r>
            <a:r>
              <a:rPr lang="en-US" sz="1600" b="0" i="0" dirty="0">
                <a:effectLst/>
              </a:rPr>
              <a:t> og </a:t>
            </a:r>
            <a:r>
              <a:rPr lang="en-US" sz="1600" b="0" i="0" dirty="0" err="1">
                <a:effectLst/>
              </a:rPr>
              <a:t>forebyggende</a:t>
            </a:r>
            <a:r>
              <a:rPr lang="en-US" sz="1600" b="0" i="0" dirty="0">
                <a:effectLst/>
              </a:rPr>
              <a:t> </a:t>
            </a:r>
            <a:r>
              <a:rPr lang="en-US" sz="1600" b="0" i="0" dirty="0" err="1">
                <a:effectLst/>
              </a:rPr>
              <a:t>arbeid</a:t>
            </a:r>
            <a:r>
              <a:rPr lang="en-US" sz="1600" b="0" i="0" dirty="0">
                <a:effectLst/>
              </a:rPr>
              <a:t> - </a:t>
            </a:r>
            <a:r>
              <a:rPr lang="en-US" sz="1600" b="0" i="0" dirty="0" err="1">
                <a:effectLst/>
              </a:rPr>
              <a:t>forventningsavklaring</a:t>
            </a:r>
            <a:r>
              <a:rPr lang="en-US" sz="1600" b="0" i="0" dirty="0">
                <a:effectLst/>
              </a:rPr>
              <a:t> </a:t>
            </a:r>
            <a:r>
              <a:rPr lang="en-US" sz="1600" b="0" i="0" dirty="0" err="1">
                <a:effectLst/>
              </a:rPr>
              <a:t>til</a:t>
            </a:r>
            <a:r>
              <a:rPr lang="en-US" sz="1600" b="0" i="0" dirty="0">
                <a:effectLst/>
              </a:rPr>
              <a:t>  </a:t>
            </a:r>
            <a:r>
              <a:rPr lang="en-US" sz="1600" b="0" i="0" dirty="0" err="1">
                <a:effectLst/>
              </a:rPr>
              <a:t>innbyggerne</a:t>
            </a:r>
            <a:endParaRPr lang="en-US" sz="1600" b="0" i="0" dirty="0">
              <a:effectLst/>
            </a:endParaRPr>
          </a:p>
          <a:p>
            <a:pPr marL="285750" indent="-285750" fontAlgn="base">
              <a:lnSpc>
                <a:spcPct val="90000"/>
              </a:lnSpc>
              <a:spcAft>
                <a:spcPts val="600"/>
              </a:spcAft>
              <a:buFont typeface="Arial" panose="020B0604020202020204" pitchFamily="34" charset="0"/>
              <a:buChar char="•"/>
            </a:pPr>
            <a:r>
              <a:rPr lang="en-US" sz="1600" b="0" i="0" dirty="0" err="1">
                <a:effectLst/>
              </a:rPr>
              <a:t>Bygge</a:t>
            </a:r>
            <a:r>
              <a:rPr lang="en-US" sz="1600" b="0" i="0" dirty="0">
                <a:effectLst/>
              </a:rPr>
              <a:t> </a:t>
            </a:r>
            <a:r>
              <a:rPr lang="en-US" sz="1600" b="0" i="0" dirty="0" err="1">
                <a:effectLst/>
              </a:rPr>
              <a:t>opp</a:t>
            </a:r>
            <a:r>
              <a:rPr lang="en-US" sz="1600" b="0" i="0" dirty="0">
                <a:effectLst/>
              </a:rPr>
              <a:t> under </a:t>
            </a:r>
            <a:r>
              <a:rPr lang="en-US" sz="1600" b="0" i="0" dirty="0" err="1">
                <a:effectLst/>
              </a:rPr>
              <a:t>en</a:t>
            </a:r>
            <a:r>
              <a:rPr lang="en-US" sz="1600" b="0" i="0" dirty="0">
                <a:effectLst/>
              </a:rPr>
              <a:t> </a:t>
            </a:r>
            <a:r>
              <a:rPr lang="en-US" sz="1600" b="0" i="0" dirty="0" err="1">
                <a:effectLst/>
              </a:rPr>
              <a:t>befolkning</a:t>
            </a:r>
            <a:r>
              <a:rPr lang="en-US" sz="1600" b="0" i="0" dirty="0">
                <a:effectLst/>
              </a:rPr>
              <a:t> </a:t>
            </a:r>
            <a:r>
              <a:rPr lang="en-US" sz="1600" b="0" i="0" dirty="0" err="1">
                <a:effectLst/>
              </a:rPr>
              <a:t>i</a:t>
            </a:r>
            <a:r>
              <a:rPr lang="en-US" sz="1600" b="0" i="0" dirty="0">
                <a:effectLst/>
              </a:rPr>
              <a:t> </a:t>
            </a:r>
            <a:r>
              <a:rPr lang="en-US" sz="1600" b="0" i="0" dirty="0" err="1">
                <a:effectLst/>
              </a:rPr>
              <a:t>aktivitet</a:t>
            </a:r>
            <a:r>
              <a:rPr lang="en-US" sz="1600" b="0" i="0" dirty="0">
                <a:effectLst/>
              </a:rPr>
              <a:t>- </a:t>
            </a:r>
            <a:r>
              <a:rPr lang="en-US" sz="1600" b="0" i="0" dirty="0" err="1">
                <a:effectLst/>
              </a:rPr>
              <a:t>aktiv</a:t>
            </a:r>
            <a:r>
              <a:rPr lang="en-US" sz="1600" b="0" i="0" dirty="0">
                <a:effectLst/>
              </a:rPr>
              <a:t> </a:t>
            </a:r>
          </a:p>
          <a:p>
            <a:pPr fontAlgn="base">
              <a:lnSpc>
                <a:spcPct val="90000"/>
              </a:lnSpc>
              <a:spcAft>
                <a:spcPts val="600"/>
              </a:spcAft>
            </a:pPr>
            <a:r>
              <a:rPr lang="en-US" sz="1600" dirty="0"/>
              <a:t>       </a:t>
            </a:r>
            <a:r>
              <a:rPr lang="en-US" sz="1600" b="0" i="0" dirty="0" err="1">
                <a:effectLst/>
              </a:rPr>
              <a:t>aldring</a:t>
            </a:r>
            <a:r>
              <a:rPr lang="en-US" sz="1600" b="0" i="0" dirty="0">
                <a:effectLst/>
              </a:rPr>
              <a:t> </a:t>
            </a:r>
          </a:p>
          <a:p>
            <a:pPr marL="285750" indent="-285750" fontAlgn="base">
              <a:lnSpc>
                <a:spcPct val="90000"/>
              </a:lnSpc>
              <a:spcAft>
                <a:spcPts val="600"/>
              </a:spcAft>
              <a:buFont typeface="Arial" panose="020B0604020202020204" pitchFamily="34" charset="0"/>
              <a:buChar char="•"/>
            </a:pPr>
            <a:r>
              <a:rPr lang="en-US" sz="1600" b="0" i="0" dirty="0" err="1">
                <a:effectLst/>
              </a:rPr>
              <a:t>Benytte</a:t>
            </a:r>
            <a:r>
              <a:rPr lang="en-US" sz="1600" b="0" i="0" dirty="0">
                <a:effectLst/>
              </a:rPr>
              <a:t> </a:t>
            </a:r>
            <a:r>
              <a:rPr lang="en-US" sz="1600" b="0" i="0" dirty="0" err="1">
                <a:effectLst/>
              </a:rPr>
              <a:t>digitale</a:t>
            </a:r>
            <a:r>
              <a:rPr lang="en-US" sz="1600" b="0" i="0" dirty="0">
                <a:effectLst/>
              </a:rPr>
              <a:t> </a:t>
            </a:r>
            <a:r>
              <a:rPr lang="en-US" sz="1600" b="0" i="0" dirty="0" err="1">
                <a:effectLst/>
              </a:rPr>
              <a:t>løsninger</a:t>
            </a:r>
            <a:r>
              <a:rPr lang="en-US" sz="1600" b="0" i="0" dirty="0">
                <a:effectLst/>
              </a:rPr>
              <a:t> </a:t>
            </a:r>
            <a:r>
              <a:rPr lang="en-US" sz="1600" b="0" i="0" dirty="0" err="1">
                <a:effectLst/>
              </a:rPr>
              <a:t>som</a:t>
            </a:r>
            <a:r>
              <a:rPr lang="en-US" sz="1600" b="0" i="0" dirty="0">
                <a:effectLst/>
              </a:rPr>
              <a:t> </a:t>
            </a:r>
            <a:r>
              <a:rPr lang="en-US" sz="1600" b="0" i="0" dirty="0" err="1">
                <a:effectLst/>
              </a:rPr>
              <a:t>sikrer</a:t>
            </a:r>
            <a:r>
              <a:rPr lang="en-US" sz="1600" b="0" i="0" dirty="0">
                <a:effectLst/>
              </a:rPr>
              <a:t>   </a:t>
            </a:r>
            <a:r>
              <a:rPr lang="en-US" sz="1600" b="0" i="0" dirty="0" err="1">
                <a:effectLst/>
              </a:rPr>
              <a:t>egenmestrin</a:t>
            </a:r>
            <a:r>
              <a:rPr lang="en-US" sz="1600" b="0" i="0" dirty="0">
                <a:effectLst/>
              </a:rPr>
              <a:t> og </a:t>
            </a:r>
            <a:r>
              <a:rPr lang="en-US" sz="1600" b="0" i="0" dirty="0" err="1">
                <a:effectLst/>
              </a:rPr>
              <a:t>inkludering</a:t>
            </a:r>
            <a:r>
              <a:rPr lang="en-US" sz="1600" b="0" i="0" dirty="0">
                <a:effectLst/>
              </a:rPr>
              <a:t> </a:t>
            </a:r>
          </a:p>
          <a:p>
            <a:pPr marL="285750" indent="-285750" fontAlgn="base">
              <a:lnSpc>
                <a:spcPct val="90000"/>
              </a:lnSpc>
              <a:spcAft>
                <a:spcPts val="600"/>
              </a:spcAft>
              <a:buFont typeface="Arial" panose="020B0604020202020204" pitchFamily="34" charset="0"/>
              <a:buChar char="•"/>
            </a:pPr>
            <a:r>
              <a:rPr lang="en-US" sz="1600" b="0" i="0" dirty="0" err="1">
                <a:effectLst/>
              </a:rPr>
              <a:t>Støtte</a:t>
            </a:r>
            <a:r>
              <a:rPr lang="en-US" sz="1600" b="0" i="0" dirty="0">
                <a:effectLst/>
              </a:rPr>
              <a:t> </a:t>
            </a:r>
            <a:r>
              <a:rPr lang="en-US" sz="1600" b="0" i="0" dirty="0" err="1">
                <a:effectLst/>
              </a:rPr>
              <a:t>opp</a:t>
            </a:r>
            <a:r>
              <a:rPr lang="en-US" sz="1600" b="0" i="0" dirty="0">
                <a:effectLst/>
              </a:rPr>
              <a:t> under, og </a:t>
            </a:r>
            <a:r>
              <a:rPr lang="en-US" sz="1600" b="0" i="0" dirty="0" err="1">
                <a:effectLst/>
              </a:rPr>
              <a:t>utløse</a:t>
            </a:r>
            <a:r>
              <a:rPr lang="en-US" sz="1600" b="0" i="0" dirty="0">
                <a:effectLst/>
              </a:rPr>
              <a:t>, </a:t>
            </a:r>
            <a:r>
              <a:rPr lang="en-US" sz="1600" b="0" i="0" dirty="0" err="1">
                <a:effectLst/>
              </a:rPr>
              <a:t>ressurser</a:t>
            </a:r>
            <a:r>
              <a:rPr lang="en-US" sz="1600" b="0" i="0" dirty="0">
                <a:effectLst/>
              </a:rPr>
              <a:t> hos </a:t>
            </a:r>
          </a:p>
          <a:p>
            <a:pPr fontAlgn="base">
              <a:lnSpc>
                <a:spcPct val="90000"/>
              </a:lnSpc>
              <a:spcAft>
                <a:spcPts val="600"/>
              </a:spcAft>
            </a:pPr>
            <a:r>
              <a:rPr lang="en-US" sz="1600" b="0" i="0" dirty="0">
                <a:effectLst/>
              </a:rPr>
              <a:t>       </a:t>
            </a:r>
            <a:r>
              <a:rPr lang="en-US" sz="1600" b="0" i="0" dirty="0" err="1">
                <a:effectLst/>
              </a:rPr>
              <a:t>innbyggerne</a:t>
            </a:r>
            <a:r>
              <a:rPr lang="en-US" sz="1600" b="0" i="0" dirty="0">
                <a:effectLst/>
              </a:rPr>
              <a:t>, </a:t>
            </a:r>
            <a:r>
              <a:rPr lang="en-US" sz="1600" b="0" i="0" dirty="0" err="1">
                <a:effectLst/>
              </a:rPr>
              <a:t>pårørende</a:t>
            </a:r>
            <a:r>
              <a:rPr lang="en-US" sz="1600" b="0" i="0" dirty="0">
                <a:effectLst/>
              </a:rPr>
              <a:t>, </a:t>
            </a:r>
            <a:r>
              <a:rPr lang="en-US" sz="1600" b="0" i="0" dirty="0" err="1">
                <a:effectLst/>
              </a:rPr>
              <a:t>nettverk</a:t>
            </a:r>
            <a:r>
              <a:rPr lang="en-US" sz="1600" b="0" i="0" dirty="0">
                <a:effectLst/>
              </a:rPr>
              <a:t> og </a:t>
            </a:r>
            <a:r>
              <a:rPr lang="en-US" sz="1600" b="0" i="0" dirty="0" err="1">
                <a:effectLst/>
              </a:rPr>
              <a:t>nærmiljø</a:t>
            </a:r>
            <a:r>
              <a:rPr lang="en-US" sz="1600" b="0" i="0" dirty="0">
                <a:effectLst/>
              </a:rPr>
              <a:t> </a:t>
            </a:r>
          </a:p>
        </p:txBody>
      </p:sp>
      <p:sp>
        <p:nvSpPr>
          <p:cNvPr id="7" name="TekstSylinder 6">
            <a:extLst>
              <a:ext uri="{FF2B5EF4-FFF2-40B4-BE49-F238E27FC236}">
                <a16:creationId xmlns:a16="http://schemas.microsoft.com/office/drawing/2014/main" id="{E7F8C299-41ED-0CD0-66D9-668EBEB94141}"/>
              </a:ext>
            </a:extLst>
          </p:cNvPr>
          <p:cNvSpPr txBox="1"/>
          <p:nvPr/>
        </p:nvSpPr>
        <p:spPr>
          <a:xfrm>
            <a:off x="620228" y="583520"/>
            <a:ext cx="6123600" cy="646331"/>
          </a:xfrm>
          <a:prstGeom prst="rect">
            <a:avLst/>
          </a:prstGeom>
          <a:noFill/>
        </p:spPr>
        <p:txBody>
          <a:bodyPr wrap="square">
            <a:spAutoFit/>
          </a:bodyPr>
          <a:lstStyle/>
          <a:p>
            <a:r>
              <a:rPr lang="nb-NO" sz="1800" b="1" i="0" dirty="0">
                <a:solidFill>
                  <a:srgbClr val="000000"/>
                </a:solidFill>
                <a:effectLst/>
                <a:latin typeface="Calibri" panose="020F0502020204030204" pitchFamily="34" charset="0"/>
              </a:rPr>
              <a:t>Innbyggeren mestrer egen helse, arbeid og meningsfull aktivitet så lenge som mulig. </a:t>
            </a:r>
            <a:endParaRPr lang="nb-NO" sz="1800" b="1" dirty="0"/>
          </a:p>
        </p:txBody>
      </p:sp>
      <p:pic>
        <p:nvPicPr>
          <p:cNvPr id="8" name="Bilde 7">
            <a:extLst>
              <a:ext uri="{FF2B5EF4-FFF2-40B4-BE49-F238E27FC236}">
                <a16:creationId xmlns:a16="http://schemas.microsoft.com/office/drawing/2014/main" id="{86C59CBF-D2A7-BD21-F143-BD0431BAD2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79126" y="5930772"/>
            <a:ext cx="1308100" cy="457200"/>
          </a:xfrm>
          <a:prstGeom prst="rect">
            <a:avLst/>
          </a:prstGeom>
          <a:noFill/>
          <a:ln>
            <a:noFill/>
          </a:ln>
        </p:spPr>
      </p:pic>
    </p:spTree>
    <p:extLst>
      <p:ext uri="{BB962C8B-B14F-4D97-AF65-F5344CB8AC3E}">
        <p14:creationId xmlns:p14="http://schemas.microsoft.com/office/powerpoint/2010/main" val="2360522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ssholder for bilde 5">
            <a:extLst>
              <a:ext uri="{FF2B5EF4-FFF2-40B4-BE49-F238E27FC236}">
                <a16:creationId xmlns:a16="http://schemas.microsoft.com/office/drawing/2014/main" id="{D67F6154-98D0-CAB3-8E57-B62F2357841D}"/>
              </a:ext>
            </a:extLst>
          </p:cNvPr>
          <p:cNvPicPr>
            <a:picLocks noChangeAspect="1"/>
          </p:cNvPicPr>
          <p:nvPr/>
        </p:nvPicPr>
        <p:blipFill>
          <a:blip r:embed="rId2">
            <a:extLst>
              <a:ext uri="{28A0092B-C50C-407E-A947-70E740481C1C}">
                <a14:useLocalDpi xmlns:a14="http://schemas.microsoft.com/office/drawing/2010/main" val="0"/>
              </a:ext>
            </a:extLst>
          </a:blip>
          <a:srcRect l="23645" r="23645"/>
          <a:stretch/>
        </p:blipFill>
        <p:spPr>
          <a:xfrm>
            <a:off x="0" y="0"/>
            <a:ext cx="4530725" cy="6639260"/>
          </a:xfrm>
          <a:custGeom>
            <a:avLst/>
            <a:gdLst>
              <a:gd name="connsiteX0" fmla="*/ 4330316 w 4530725"/>
              <a:gd name="connsiteY0" fmla="*/ 553116 h 6639260"/>
              <a:gd name="connsiteX1" fmla="*/ 4518480 w 4530725"/>
              <a:gd name="connsiteY1" fmla="*/ 557850 h 6639260"/>
              <a:gd name="connsiteX2" fmla="*/ 4530725 w 4530725"/>
              <a:gd name="connsiteY2" fmla="*/ 558777 h 6639260"/>
              <a:gd name="connsiteX3" fmla="*/ 4530725 w 4530725"/>
              <a:gd name="connsiteY3" fmla="*/ 6013568 h 6639260"/>
              <a:gd name="connsiteX4" fmla="*/ 4313273 w 4530725"/>
              <a:gd name="connsiteY4" fmla="*/ 6145509 h 6639260"/>
              <a:gd name="connsiteX5" fmla="*/ 2413029 w 4530725"/>
              <a:gd name="connsiteY5" fmla="*/ 6639260 h 6639260"/>
              <a:gd name="connsiteX6" fmla="*/ 1744956 w 4530725"/>
              <a:gd name="connsiteY6" fmla="*/ 6582240 h 6639260"/>
              <a:gd name="connsiteX7" fmla="*/ 1548400 w 4530725"/>
              <a:gd name="connsiteY7" fmla="*/ 6539663 h 6639260"/>
              <a:gd name="connsiteX8" fmla="*/ 1505346 w 4530725"/>
              <a:gd name="connsiteY8" fmla="*/ 6492705 h 6639260"/>
              <a:gd name="connsiteX9" fmla="*/ 667998 w 4530725"/>
              <a:gd name="connsiteY9" fmla="*/ 4184268 h 6639260"/>
              <a:gd name="connsiteX10" fmla="*/ 4330316 w 4530725"/>
              <a:gd name="connsiteY10" fmla="*/ 553116 h 6639260"/>
              <a:gd name="connsiteX11" fmla="*/ 0 w 4530725"/>
              <a:gd name="connsiteY11" fmla="*/ 0 h 6639260"/>
              <a:gd name="connsiteX12" fmla="*/ 4530725 w 4530725"/>
              <a:gd name="connsiteY12" fmla="*/ 0 h 6639260"/>
              <a:gd name="connsiteX13" fmla="*/ 4530725 w 4530725"/>
              <a:gd name="connsiteY13" fmla="*/ 475343 h 6639260"/>
              <a:gd name="connsiteX14" fmla="*/ 4522791 w 4530725"/>
              <a:gd name="connsiteY14" fmla="*/ 474743 h 6639260"/>
              <a:gd name="connsiteX15" fmla="*/ 4330316 w 4530725"/>
              <a:gd name="connsiteY15" fmla="*/ 469900 h 6639260"/>
              <a:gd name="connsiteX16" fmla="*/ 584200 w 4530725"/>
              <a:gd name="connsiteY16" fmla="*/ 4184395 h 6639260"/>
              <a:gd name="connsiteX17" fmla="*/ 1224840 w 4530725"/>
              <a:gd name="connsiteY17" fmla="*/ 6259669 h 6639260"/>
              <a:gd name="connsiteX18" fmla="*/ 1413328 w 4530725"/>
              <a:gd name="connsiteY18" fmla="*/ 6509428 h 6639260"/>
              <a:gd name="connsiteX19" fmla="*/ 1113748 w 4530725"/>
              <a:gd name="connsiteY19" fmla="*/ 6417518 h 6639260"/>
              <a:gd name="connsiteX20" fmla="*/ 0 w 4530725"/>
              <a:gd name="connsiteY20" fmla="*/ 5802984 h 6639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30725" h="6639260">
                <a:moveTo>
                  <a:pt x="4330316" y="553116"/>
                </a:moveTo>
                <a:cubicBezTo>
                  <a:pt x="4393418" y="553116"/>
                  <a:pt x="4456152" y="554707"/>
                  <a:pt x="4518480" y="557850"/>
                </a:cubicBezTo>
                <a:lnTo>
                  <a:pt x="4530725" y="558777"/>
                </a:lnTo>
                <a:lnTo>
                  <a:pt x="4530725" y="6013568"/>
                </a:lnTo>
                <a:lnTo>
                  <a:pt x="4313273" y="6145509"/>
                </a:lnTo>
                <a:cubicBezTo>
                  <a:pt x="3751081" y="6459979"/>
                  <a:pt x="3102969" y="6639260"/>
                  <a:pt x="2413029" y="6639260"/>
                </a:cubicBezTo>
                <a:cubicBezTo>
                  <a:pt x="2185251" y="6639260"/>
                  <a:pt x="1962031" y="6619726"/>
                  <a:pt x="1744956" y="6582240"/>
                </a:cubicBezTo>
                <a:lnTo>
                  <a:pt x="1548400" y="6539663"/>
                </a:lnTo>
                <a:lnTo>
                  <a:pt x="1505346" y="6492705"/>
                </a:lnTo>
                <a:cubicBezTo>
                  <a:pt x="982466" y="5864785"/>
                  <a:pt x="667998" y="5060261"/>
                  <a:pt x="667998" y="4184268"/>
                </a:cubicBezTo>
                <a:cubicBezTo>
                  <a:pt x="667998" y="2182126"/>
                  <a:pt x="2310932" y="553116"/>
                  <a:pt x="4330316" y="553116"/>
                </a:cubicBezTo>
                <a:close/>
                <a:moveTo>
                  <a:pt x="0" y="0"/>
                </a:moveTo>
                <a:lnTo>
                  <a:pt x="4530725" y="0"/>
                </a:lnTo>
                <a:lnTo>
                  <a:pt x="4530725" y="475343"/>
                </a:lnTo>
                <a:lnTo>
                  <a:pt x="4522791" y="474743"/>
                </a:lnTo>
                <a:cubicBezTo>
                  <a:pt x="4459035" y="471528"/>
                  <a:pt x="4394864" y="469900"/>
                  <a:pt x="4330316" y="469900"/>
                </a:cubicBezTo>
                <a:cubicBezTo>
                  <a:pt x="2264663" y="469900"/>
                  <a:pt x="584200" y="2136249"/>
                  <a:pt x="584200" y="4184395"/>
                </a:cubicBezTo>
                <a:cubicBezTo>
                  <a:pt x="584200" y="4952450"/>
                  <a:pt x="820515" y="5666779"/>
                  <a:pt x="1224840" y="6259669"/>
                </a:cubicBezTo>
                <a:lnTo>
                  <a:pt x="1413328" y="6509428"/>
                </a:lnTo>
                <a:lnTo>
                  <a:pt x="1113748" y="6417518"/>
                </a:lnTo>
                <a:cubicBezTo>
                  <a:pt x="707347" y="6273914"/>
                  <a:pt x="331868" y="6064845"/>
                  <a:pt x="0" y="5802984"/>
                </a:cubicBezTo>
                <a:close/>
              </a:path>
            </a:pathLst>
          </a:custGeom>
        </p:spPr>
      </p:pic>
      <p:sp>
        <p:nvSpPr>
          <p:cNvPr id="4" name="TekstSylinder 3">
            <a:extLst>
              <a:ext uri="{FF2B5EF4-FFF2-40B4-BE49-F238E27FC236}">
                <a16:creationId xmlns:a16="http://schemas.microsoft.com/office/drawing/2014/main" id="{79A75AB5-06A9-7EA3-727C-C07C8773B9DE}"/>
              </a:ext>
            </a:extLst>
          </p:cNvPr>
          <p:cNvSpPr txBox="1"/>
          <p:nvPr/>
        </p:nvSpPr>
        <p:spPr>
          <a:xfrm>
            <a:off x="0" y="0"/>
            <a:ext cx="4025250" cy="646331"/>
          </a:xfrm>
          <a:prstGeom prst="rect">
            <a:avLst/>
          </a:prstGeom>
          <a:noFill/>
        </p:spPr>
        <p:txBody>
          <a:bodyPr wrap="square">
            <a:spAutoFit/>
          </a:bodyPr>
          <a:lstStyle/>
          <a:p>
            <a:r>
              <a:rPr lang="nb-NO" sz="1800" b="1" dirty="0">
                <a:solidFill>
                  <a:schemeClr val="bg1"/>
                </a:solidFill>
                <a:latin typeface="Calibri" panose="020F0502020204030204" pitchFamily="34" charset="0"/>
              </a:rPr>
              <a:t>Vi gir forsvarlig behandling og oppfølging til alle våre brukere</a:t>
            </a:r>
            <a:endParaRPr lang="nb-NO" dirty="0"/>
          </a:p>
        </p:txBody>
      </p:sp>
      <p:sp>
        <p:nvSpPr>
          <p:cNvPr id="6" name="TekstSylinder 5">
            <a:extLst>
              <a:ext uri="{FF2B5EF4-FFF2-40B4-BE49-F238E27FC236}">
                <a16:creationId xmlns:a16="http://schemas.microsoft.com/office/drawing/2014/main" id="{4518B088-5D75-A2A6-E71E-16759DDD206C}"/>
              </a:ext>
            </a:extLst>
          </p:cNvPr>
          <p:cNvSpPr txBox="1"/>
          <p:nvPr/>
        </p:nvSpPr>
        <p:spPr>
          <a:xfrm>
            <a:off x="5312908" y="1332261"/>
            <a:ext cx="6119132" cy="4141647"/>
          </a:xfrm>
          <a:prstGeom prst="rect">
            <a:avLst/>
          </a:prstGeom>
          <a:noFill/>
        </p:spPr>
        <p:txBody>
          <a:bodyPr wrap="square">
            <a:spAutoFit/>
          </a:bodyPr>
          <a:lstStyle/>
          <a:p>
            <a:pPr marR="0" lvl="0" algn="l" defTabSz="914400" rtl="0" eaLnBrk="1" fontAlgn="base" latinLnBrk="0" hangingPunct="1">
              <a:lnSpc>
                <a:spcPct val="72000"/>
              </a:lnSpc>
              <a:spcBef>
                <a:spcPts val="1000"/>
              </a:spcBef>
              <a:spcAft>
                <a:spcPts val="0"/>
              </a:spcAft>
              <a:buClrTx/>
              <a:buSzTx/>
              <a:tabLst/>
              <a:defRPr/>
            </a:pPr>
            <a:r>
              <a:rPr kumimoji="0" lang="nb-NO"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Tilby helhetlig, koordinerte og sammenhengende tjenester </a:t>
            </a:r>
          </a:p>
          <a:p>
            <a:pPr marR="0" lvl="0" algn="l" defTabSz="914400" rtl="0" eaLnBrk="1" fontAlgn="base" latinLnBrk="0" hangingPunct="1">
              <a:lnSpc>
                <a:spcPct val="72000"/>
              </a:lnSpc>
              <a:spcBef>
                <a:spcPts val="1000"/>
              </a:spcBef>
              <a:spcAft>
                <a:spcPts val="0"/>
              </a:spcAft>
              <a:buClrTx/>
              <a:buSzTx/>
              <a:tabLst/>
              <a:defRPr/>
            </a:pPr>
            <a:r>
              <a:rPr kumimoji="0" lang="nb-NO"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Styrke og utvikle tverrfaglig og tverretatlig samarbeid i kommunen </a:t>
            </a:r>
          </a:p>
          <a:p>
            <a:pPr marR="0" lvl="0" algn="l" defTabSz="914400" rtl="0" eaLnBrk="1" fontAlgn="base" latinLnBrk="0" hangingPunct="1">
              <a:lnSpc>
                <a:spcPct val="72000"/>
              </a:lnSpc>
              <a:spcBef>
                <a:spcPts val="1000"/>
              </a:spcBef>
              <a:spcAft>
                <a:spcPts val="0"/>
              </a:spcAft>
              <a:buClrTx/>
              <a:buSzTx/>
              <a:tabLst/>
              <a:defRPr/>
            </a:pPr>
            <a:r>
              <a:rPr kumimoji="0" lang="nb-NO"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Utvikle samarbeid med Helgelandssykehuset </a:t>
            </a:r>
          </a:p>
          <a:p>
            <a:pPr marR="0" lvl="0" algn="l" defTabSz="914400" rtl="0" eaLnBrk="1" fontAlgn="base" latinLnBrk="0" hangingPunct="1">
              <a:lnSpc>
                <a:spcPct val="72000"/>
              </a:lnSpc>
              <a:spcBef>
                <a:spcPts val="1000"/>
              </a:spcBef>
              <a:spcAft>
                <a:spcPts val="0"/>
              </a:spcAft>
              <a:buClrTx/>
              <a:buSzTx/>
              <a:tabLst/>
              <a:defRPr/>
            </a:pPr>
            <a:r>
              <a:rPr kumimoji="0" lang="nb-NO"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Ha fokus på bruker- og pårørendemedvirkning </a:t>
            </a:r>
          </a:p>
          <a:p>
            <a:pPr marR="0" lvl="0" algn="l" defTabSz="914400" rtl="0" eaLnBrk="1" fontAlgn="base" latinLnBrk="0" hangingPunct="1">
              <a:lnSpc>
                <a:spcPct val="72000"/>
              </a:lnSpc>
              <a:spcBef>
                <a:spcPts val="1000"/>
              </a:spcBef>
              <a:spcAft>
                <a:spcPts val="0"/>
              </a:spcAft>
              <a:buClrTx/>
              <a:buSzTx/>
              <a:tabLst/>
              <a:defRPr/>
            </a:pPr>
            <a:r>
              <a:rPr kumimoji="0" lang="nb-NO"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Gi  gruppetilbud der det er mulig og hensiktsmessig </a:t>
            </a:r>
          </a:p>
          <a:p>
            <a:pPr marR="0" lvl="0" algn="l" defTabSz="914400" rtl="0" eaLnBrk="1" fontAlgn="base" latinLnBrk="0" hangingPunct="1">
              <a:lnSpc>
                <a:spcPct val="72000"/>
              </a:lnSpc>
              <a:spcBef>
                <a:spcPts val="1000"/>
              </a:spcBef>
              <a:spcAft>
                <a:spcPts val="0"/>
              </a:spcAft>
              <a:buClrTx/>
              <a:buSzTx/>
              <a:tabLst/>
              <a:defRPr/>
            </a:pPr>
            <a:r>
              <a:rPr kumimoji="0" lang="nb-NO"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Ha kunnskap om og orden i kvalitetsarbeidet i tjenesten </a:t>
            </a:r>
          </a:p>
          <a:p>
            <a:pPr marR="0" lvl="0" algn="l" defTabSz="914400" rtl="0" eaLnBrk="1" fontAlgn="base" latinLnBrk="0" hangingPunct="1">
              <a:lnSpc>
                <a:spcPct val="72000"/>
              </a:lnSpc>
              <a:spcBef>
                <a:spcPts val="1000"/>
              </a:spcBef>
              <a:spcAft>
                <a:spcPts val="0"/>
              </a:spcAft>
              <a:buClrTx/>
              <a:buSzTx/>
              <a:tabLst/>
              <a:defRPr/>
            </a:pPr>
            <a:endParaRPr kumimoji="0" lang="nb-NO"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342900" indent="-342900">
              <a:buFont typeface="Arial" panose="020B0604020202020204" pitchFamily="34" charset="0"/>
              <a:buChar char="•"/>
            </a:pPr>
            <a:r>
              <a:rPr lang="nb-NO" sz="2000" dirty="0"/>
              <a:t>Omdømme </a:t>
            </a:r>
          </a:p>
          <a:p>
            <a:pPr marL="342900" indent="-342900">
              <a:buFont typeface="Arial" panose="020B0604020202020204" pitchFamily="34" charset="0"/>
              <a:buChar char="•"/>
            </a:pPr>
            <a:r>
              <a:rPr lang="nb-NO" sz="2000" dirty="0"/>
              <a:t>Forventninger</a:t>
            </a:r>
          </a:p>
          <a:p>
            <a:pPr marL="342900" indent="-342900">
              <a:buFont typeface="Arial" panose="020B0604020202020204" pitchFamily="34" charset="0"/>
              <a:buChar char="•"/>
            </a:pPr>
            <a:r>
              <a:rPr lang="nb-NO" sz="2000" dirty="0"/>
              <a:t>Innovasjon</a:t>
            </a:r>
          </a:p>
          <a:p>
            <a:pPr marL="228600" marR="0" lvl="0" indent="-228600" algn="l" defTabSz="914400" rtl="0" eaLnBrk="1" fontAlgn="base" latinLnBrk="0" hangingPunct="1">
              <a:lnSpc>
                <a:spcPct val="72000"/>
              </a:lnSpc>
              <a:spcBef>
                <a:spcPts val="1000"/>
              </a:spcBef>
              <a:spcAft>
                <a:spcPts val="0"/>
              </a:spcAft>
              <a:buClrTx/>
              <a:buSzTx/>
              <a:buFont typeface="Arial" panose="020B0604020202020204" pitchFamily="34" charset="0"/>
              <a:buChar char="•"/>
              <a:tabLst/>
              <a:defRPr/>
            </a:pPr>
            <a:endParaRPr kumimoji="0" lang="nb-NO"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7" name="Bilde 6">
            <a:extLst>
              <a:ext uri="{FF2B5EF4-FFF2-40B4-BE49-F238E27FC236}">
                <a16:creationId xmlns:a16="http://schemas.microsoft.com/office/drawing/2014/main" id="{0086F61C-F5C6-F5BA-C6D8-4AB6D4D3DD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55735" y="5977906"/>
            <a:ext cx="1308100" cy="457200"/>
          </a:xfrm>
          <a:prstGeom prst="rect">
            <a:avLst/>
          </a:prstGeom>
          <a:noFill/>
          <a:ln>
            <a:noFill/>
          </a:ln>
        </p:spPr>
      </p:pic>
    </p:spTree>
    <p:extLst>
      <p:ext uri="{BB962C8B-B14F-4D97-AF65-F5344CB8AC3E}">
        <p14:creationId xmlns:p14="http://schemas.microsoft.com/office/powerpoint/2010/main" val="906264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ssholder for bilde 5">
            <a:extLst>
              <a:ext uri="{FF2B5EF4-FFF2-40B4-BE49-F238E27FC236}">
                <a16:creationId xmlns:a16="http://schemas.microsoft.com/office/drawing/2014/main" id="{531624C5-601D-612A-2C8C-6800B607E05A}"/>
              </a:ext>
            </a:extLst>
          </p:cNvPr>
          <p:cNvPicPr>
            <a:picLocks noChangeAspect="1"/>
          </p:cNvPicPr>
          <p:nvPr/>
        </p:nvPicPr>
        <p:blipFill>
          <a:blip r:embed="rId2">
            <a:extLst>
              <a:ext uri="{28A0092B-C50C-407E-A947-70E740481C1C}">
                <a14:useLocalDpi xmlns:a14="http://schemas.microsoft.com/office/drawing/2010/main" val="0"/>
              </a:ext>
            </a:extLst>
          </a:blip>
          <a:srcRect l="27253" r="27253"/>
          <a:stretch/>
        </p:blipFill>
        <p:spPr>
          <a:xfrm>
            <a:off x="0" y="0"/>
            <a:ext cx="4530725" cy="6639260"/>
          </a:xfrm>
          <a:custGeom>
            <a:avLst/>
            <a:gdLst>
              <a:gd name="connsiteX0" fmla="*/ 4330316 w 4530725"/>
              <a:gd name="connsiteY0" fmla="*/ 553116 h 6639260"/>
              <a:gd name="connsiteX1" fmla="*/ 4518480 w 4530725"/>
              <a:gd name="connsiteY1" fmla="*/ 557850 h 6639260"/>
              <a:gd name="connsiteX2" fmla="*/ 4530725 w 4530725"/>
              <a:gd name="connsiteY2" fmla="*/ 558777 h 6639260"/>
              <a:gd name="connsiteX3" fmla="*/ 4530725 w 4530725"/>
              <a:gd name="connsiteY3" fmla="*/ 6013568 h 6639260"/>
              <a:gd name="connsiteX4" fmla="*/ 4313273 w 4530725"/>
              <a:gd name="connsiteY4" fmla="*/ 6145509 h 6639260"/>
              <a:gd name="connsiteX5" fmla="*/ 2413029 w 4530725"/>
              <a:gd name="connsiteY5" fmla="*/ 6639260 h 6639260"/>
              <a:gd name="connsiteX6" fmla="*/ 1744956 w 4530725"/>
              <a:gd name="connsiteY6" fmla="*/ 6582240 h 6639260"/>
              <a:gd name="connsiteX7" fmla="*/ 1548400 w 4530725"/>
              <a:gd name="connsiteY7" fmla="*/ 6539663 h 6639260"/>
              <a:gd name="connsiteX8" fmla="*/ 1505346 w 4530725"/>
              <a:gd name="connsiteY8" fmla="*/ 6492705 h 6639260"/>
              <a:gd name="connsiteX9" fmla="*/ 667998 w 4530725"/>
              <a:gd name="connsiteY9" fmla="*/ 4184268 h 6639260"/>
              <a:gd name="connsiteX10" fmla="*/ 4330316 w 4530725"/>
              <a:gd name="connsiteY10" fmla="*/ 553116 h 6639260"/>
              <a:gd name="connsiteX11" fmla="*/ 0 w 4530725"/>
              <a:gd name="connsiteY11" fmla="*/ 0 h 6639260"/>
              <a:gd name="connsiteX12" fmla="*/ 4530725 w 4530725"/>
              <a:gd name="connsiteY12" fmla="*/ 0 h 6639260"/>
              <a:gd name="connsiteX13" fmla="*/ 4530725 w 4530725"/>
              <a:gd name="connsiteY13" fmla="*/ 475343 h 6639260"/>
              <a:gd name="connsiteX14" fmla="*/ 4522791 w 4530725"/>
              <a:gd name="connsiteY14" fmla="*/ 474743 h 6639260"/>
              <a:gd name="connsiteX15" fmla="*/ 4330316 w 4530725"/>
              <a:gd name="connsiteY15" fmla="*/ 469900 h 6639260"/>
              <a:gd name="connsiteX16" fmla="*/ 584200 w 4530725"/>
              <a:gd name="connsiteY16" fmla="*/ 4184395 h 6639260"/>
              <a:gd name="connsiteX17" fmla="*/ 1224840 w 4530725"/>
              <a:gd name="connsiteY17" fmla="*/ 6259669 h 6639260"/>
              <a:gd name="connsiteX18" fmla="*/ 1413328 w 4530725"/>
              <a:gd name="connsiteY18" fmla="*/ 6509428 h 6639260"/>
              <a:gd name="connsiteX19" fmla="*/ 1113748 w 4530725"/>
              <a:gd name="connsiteY19" fmla="*/ 6417518 h 6639260"/>
              <a:gd name="connsiteX20" fmla="*/ 0 w 4530725"/>
              <a:gd name="connsiteY20" fmla="*/ 5802984 h 6639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30725" h="6639260">
                <a:moveTo>
                  <a:pt x="4330316" y="553116"/>
                </a:moveTo>
                <a:cubicBezTo>
                  <a:pt x="4393418" y="553116"/>
                  <a:pt x="4456152" y="554707"/>
                  <a:pt x="4518480" y="557850"/>
                </a:cubicBezTo>
                <a:lnTo>
                  <a:pt x="4530725" y="558777"/>
                </a:lnTo>
                <a:lnTo>
                  <a:pt x="4530725" y="6013568"/>
                </a:lnTo>
                <a:lnTo>
                  <a:pt x="4313273" y="6145509"/>
                </a:lnTo>
                <a:cubicBezTo>
                  <a:pt x="3751081" y="6459979"/>
                  <a:pt x="3102969" y="6639260"/>
                  <a:pt x="2413029" y="6639260"/>
                </a:cubicBezTo>
                <a:cubicBezTo>
                  <a:pt x="2185251" y="6639260"/>
                  <a:pt x="1962031" y="6619726"/>
                  <a:pt x="1744956" y="6582240"/>
                </a:cubicBezTo>
                <a:lnTo>
                  <a:pt x="1548400" y="6539663"/>
                </a:lnTo>
                <a:lnTo>
                  <a:pt x="1505346" y="6492705"/>
                </a:lnTo>
                <a:cubicBezTo>
                  <a:pt x="982466" y="5864785"/>
                  <a:pt x="667998" y="5060261"/>
                  <a:pt x="667998" y="4184268"/>
                </a:cubicBezTo>
                <a:cubicBezTo>
                  <a:pt x="667998" y="2182126"/>
                  <a:pt x="2310932" y="553116"/>
                  <a:pt x="4330316" y="553116"/>
                </a:cubicBezTo>
                <a:close/>
                <a:moveTo>
                  <a:pt x="0" y="0"/>
                </a:moveTo>
                <a:lnTo>
                  <a:pt x="4530725" y="0"/>
                </a:lnTo>
                <a:lnTo>
                  <a:pt x="4530725" y="475343"/>
                </a:lnTo>
                <a:lnTo>
                  <a:pt x="4522791" y="474743"/>
                </a:lnTo>
                <a:cubicBezTo>
                  <a:pt x="4459035" y="471528"/>
                  <a:pt x="4394864" y="469900"/>
                  <a:pt x="4330316" y="469900"/>
                </a:cubicBezTo>
                <a:cubicBezTo>
                  <a:pt x="2264663" y="469900"/>
                  <a:pt x="584200" y="2136249"/>
                  <a:pt x="584200" y="4184395"/>
                </a:cubicBezTo>
                <a:cubicBezTo>
                  <a:pt x="584200" y="4952450"/>
                  <a:pt x="820515" y="5666779"/>
                  <a:pt x="1224840" y="6259669"/>
                </a:cubicBezTo>
                <a:lnTo>
                  <a:pt x="1413328" y="6509428"/>
                </a:lnTo>
                <a:lnTo>
                  <a:pt x="1113748" y="6417518"/>
                </a:lnTo>
                <a:cubicBezTo>
                  <a:pt x="707347" y="6273914"/>
                  <a:pt x="331868" y="6064845"/>
                  <a:pt x="0" y="5802984"/>
                </a:cubicBezTo>
                <a:close/>
              </a:path>
            </a:pathLst>
          </a:custGeom>
        </p:spPr>
      </p:pic>
      <p:sp>
        <p:nvSpPr>
          <p:cNvPr id="4" name="TekstSylinder 3">
            <a:extLst>
              <a:ext uri="{FF2B5EF4-FFF2-40B4-BE49-F238E27FC236}">
                <a16:creationId xmlns:a16="http://schemas.microsoft.com/office/drawing/2014/main" id="{5A48DBAB-D6CC-6C3C-D457-CE90E3A6FDC5}"/>
              </a:ext>
            </a:extLst>
          </p:cNvPr>
          <p:cNvSpPr txBox="1"/>
          <p:nvPr/>
        </p:nvSpPr>
        <p:spPr>
          <a:xfrm>
            <a:off x="146700" y="64864"/>
            <a:ext cx="3878293" cy="923330"/>
          </a:xfrm>
          <a:prstGeom prst="rect">
            <a:avLst/>
          </a:prstGeom>
          <a:noFill/>
        </p:spPr>
        <p:txBody>
          <a:bodyPr wrap="square">
            <a:spAutoFit/>
          </a:bodyPr>
          <a:lstStyle/>
          <a:p>
            <a:r>
              <a:rPr lang="nb-NO" sz="1800" b="1" i="0" dirty="0">
                <a:solidFill>
                  <a:schemeClr val="bg1"/>
                </a:solidFill>
                <a:effectLst/>
                <a:latin typeface="Calibri" panose="020F0502020204030204" pitchFamily="34" charset="0"/>
              </a:rPr>
              <a:t>Vi bruker innovative og digitale løsninger som en del av helhetlige helse- og mestringstjenester. </a:t>
            </a:r>
            <a:endParaRPr lang="nb-NO" sz="1800" b="1" dirty="0">
              <a:solidFill>
                <a:schemeClr val="bg1"/>
              </a:solidFill>
            </a:endParaRPr>
          </a:p>
        </p:txBody>
      </p:sp>
      <p:sp>
        <p:nvSpPr>
          <p:cNvPr id="6" name="TekstSylinder 5">
            <a:extLst>
              <a:ext uri="{FF2B5EF4-FFF2-40B4-BE49-F238E27FC236}">
                <a16:creationId xmlns:a16="http://schemas.microsoft.com/office/drawing/2014/main" id="{5C4CF905-A4B7-7815-C7BE-0855CCD61412}"/>
              </a:ext>
            </a:extLst>
          </p:cNvPr>
          <p:cNvSpPr txBox="1"/>
          <p:nvPr/>
        </p:nvSpPr>
        <p:spPr>
          <a:xfrm>
            <a:off x="5374142" y="1391921"/>
            <a:ext cx="6094638" cy="2031325"/>
          </a:xfrm>
          <a:prstGeom prst="rect">
            <a:avLst/>
          </a:prstGeom>
          <a:noFill/>
        </p:spPr>
        <p:txBody>
          <a:bodyPr wrap="square">
            <a:spAutoFit/>
          </a:bodyPr>
          <a:lstStyle/>
          <a:p>
            <a:pPr algn="l" rtl="0" fontAlgn="base">
              <a:buFont typeface="Arial" panose="020B0604020202020204" pitchFamily="34" charset="0"/>
              <a:buChar char="•"/>
            </a:pPr>
            <a:r>
              <a:rPr lang="nb-NO" b="0" i="0" dirty="0">
                <a:solidFill>
                  <a:srgbClr val="000000"/>
                </a:solidFill>
                <a:effectLst/>
                <a:latin typeface="Calibri" panose="020F0502020204030204" pitchFamily="34" charset="0"/>
              </a:rPr>
              <a:t>Vi utnytter mulighetene som ligger i teknologi </a:t>
            </a:r>
          </a:p>
          <a:p>
            <a:pPr algn="l" rtl="0" fontAlgn="base"/>
            <a:endParaRPr lang="nb-NO"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nb-NO" b="0" i="0" dirty="0">
                <a:solidFill>
                  <a:srgbClr val="000000"/>
                </a:solidFill>
                <a:effectLst/>
                <a:latin typeface="Calibri" panose="020F0502020204030204" pitchFamily="34" charset="0"/>
              </a:rPr>
              <a:t>Vi øker bruken av trygge digitale løsninger </a:t>
            </a:r>
          </a:p>
          <a:p>
            <a:pPr algn="l" rtl="0" fontAlgn="base"/>
            <a:endParaRPr lang="nb-NO"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nb-NO" b="0" i="0" dirty="0">
                <a:solidFill>
                  <a:srgbClr val="000000"/>
                </a:solidFill>
                <a:effectLst/>
                <a:latin typeface="Calibri" panose="020F0502020204030204" pitchFamily="34" charset="0"/>
              </a:rPr>
              <a:t>Vi gjør et digitalt kompetanseløft blant ansatte og innbyggere</a:t>
            </a:r>
          </a:p>
          <a:p>
            <a:pPr algn="l" rtl="0" fontAlgn="base"/>
            <a:r>
              <a:rPr lang="nb-NO" b="0" i="0" dirty="0">
                <a:solidFill>
                  <a:srgbClr val="000000"/>
                </a:solidFill>
                <a:effectLst/>
                <a:latin typeface="Calibri" panose="020F0502020204030204" pitchFamily="34" charset="0"/>
              </a:rPr>
              <a:t> </a:t>
            </a:r>
          </a:p>
          <a:p>
            <a:pPr algn="l" rtl="0" fontAlgn="base">
              <a:buFont typeface="Arial" panose="020B0604020202020204" pitchFamily="34" charset="0"/>
              <a:buChar char="•"/>
            </a:pPr>
            <a:r>
              <a:rPr lang="nb-NO" b="0" i="0" dirty="0">
                <a:solidFill>
                  <a:srgbClr val="000000"/>
                </a:solidFill>
                <a:effectLst/>
                <a:latin typeface="Calibri" panose="020F0502020204030204" pitchFamily="34" charset="0"/>
              </a:rPr>
              <a:t>Vi benytter effektive digitale løsninger i arbeidshverdagen </a:t>
            </a:r>
          </a:p>
        </p:txBody>
      </p:sp>
      <p:pic>
        <p:nvPicPr>
          <p:cNvPr id="7" name="Bilde 6">
            <a:extLst>
              <a:ext uri="{FF2B5EF4-FFF2-40B4-BE49-F238E27FC236}">
                <a16:creationId xmlns:a16="http://schemas.microsoft.com/office/drawing/2014/main" id="{AA8940F6-016E-82F6-4681-C7F464AF9D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26935" y="5747506"/>
            <a:ext cx="1308100" cy="457200"/>
          </a:xfrm>
          <a:prstGeom prst="rect">
            <a:avLst/>
          </a:prstGeom>
          <a:noFill/>
          <a:ln>
            <a:noFill/>
          </a:ln>
        </p:spPr>
      </p:pic>
    </p:spTree>
    <p:extLst>
      <p:ext uri="{BB962C8B-B14F-4D97-AF65-F5344CB8AC3E}">
        <p14:creationId xmlns:p14="http://schemas.microsoft.com/office/powerpoint/2010/main" val="1501852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bilde 5">
            <a:extLst>
              <a:ext uri="{FF2B5EF4-FFF2-40B4-BE49-F238E27FC236}">
                <a16:creationId xmlns:a16="http://schemas.microsoft.com/office/drawing/2014/main" id="{525DFAA7-F3F5-68E0-4EFD-BA9CD2D66743}"/>
              </a:ext>
            </a:extLst>
          </p:cNvPr>
          <p:cNvPicPr>
            <a:picLocks noChangeAspect="1"/>
          </p:cNvPicPr>
          <p:nvPr/>
        </p:nvPicPr>
        <p:blipFill>
          <a:blip r:embed="rId2">
            <a:extLst>
              <a:ext uri="{28A0092B-C50C-407E-A947-70E740481C1C}">
                <a14:useLocalDpi xmlns:a14="http://schemas.microsoft.com/office/drawing/2010/main" val="0"/>
              </a:ext>
            </a:extLst>
          </a:blip>
          <a:srcRect l="15879" r="15879"/>
          <a:stretch/>
        </p:blipFill>
        <p:spPr>
          <a:xfrm>
            <a:off x="0" y="0"/>
            <a:ext cx="4530725" cy="6639260"/>
          </a:xfrm>
          <a:custGeom>
            <a:avLst/>
            <a:gdLst>
              <a:gd name="connsiteX0" fmla="*/ 4330316 w 4530725"/>
              <a:gd name="connsiteY0" fmla="*/ 553116 h 6639260"/>
              <a:gd name="connsiteX1" fmla="*/ 4518480 w 4530725"/>
              <a:gd name="connsiteY1" fmla="*/ 557850 h 6639260"/>
              <a:gd name="connsiteX2" fmla="*/ 4530725 w 4530725"/>
              <a:gd name="connsiteY2" fmla="*/ 558777 h 6639260"/>
              <a:gd name="connsiteX3" fmla="*/ 4530725 w 4530725"/>
              <a:gd name="connsiteY3" fmla="*/ 6013568 h 6639260"/>
              <a:gd name="connsiteX4" fmla="*/ 4313273 w 4530725"/>
              <a:gd name="connsiteY4" fmla="*/ 6145509 h 6639260"/>
              <a:gd name="connsiteX5" fmla="*/ 2413029 w 4530725"/>
              <a:gd name="connsiteY5" fmla="*/ 6639260 h 6639260"/>
              <a:gd name="connsiteX6" fmla="*/ 1744956 w 4530725"/>
              <a:gd name="connsiteY6" fmla="*/ 6582240 h 6639260"/>
              <a:gd name="connsiteX7" fmla="*/ 1548400 w 4530725"/>
              <a:gd name="connsiteY7" fmla="*/ 6539663 h 6639260"/>
              <a:gd name="connsiteX8" fmla="*/ 1505346 w 4530725"/>
              <a:gd name="connsiteY8" fmla="*/ 6492705 h 6639260"/>
              <a:gd name="connsiteX9" fmla="*/ 667998 w 4530725"/>
              <a:gd name="connsiteY9" fmla="*/ 4184268 h 6639260"/>
              <a:gd name="connsiteX10" fmla="*/ 4330316 w 4530725"/>
              <a:gd name="connsiteY10" fmla="*/ 553116 h 6639260"/>
              <a:gd name="connsiteX11" fmla="*/ 0 w 4530725"/>
              <a:gd name="connsiteY11" fmla="*/ 0 h 6639260"/>
              <a:gd name="connsiteX12" fmla="*/ 4530725 w 4530725"/>
              <a:gd name="connsiteY12" fmla="*/ 0 h 6639260"/>
              <a:gd name="connsiteX13" fmla="*/ 4530725 w 4530725"/>
              <a:gd name="connsiteY13" fmla="*/ 475343 h 6639260"/>
              <a:gd name="connsiteX14" fmla="*/ 4522791 w 4530725"/>
              <a:gd name="connsiteY14" fmla="*/ 474743 h 6639260"/>
              <a:gd name="connsiteX15" fmla="*/ 4330316 w 4530725"/>
              <a:gd name="connsiteY15" fmla="*/ 469900 h 6639260"/>
              <a:gd name="connsiteX16" fmla="*/ 584200 w 4530725"/>
              <a:gd name="connsiteY16" fmla="*/ 4184395 h 6639260"/>
              <a:gd name="connsiteX17" fmla="*/ 1224840 w 4530725"/>
              <a:gd name="connsiteY17" fmla="*/ 6259669 h 6639260"/>
              <a:gd name="connsiteX18" fmla="*/ 1413328 w 4530725"/>
              <a:gd name="connsiteY18" fmla="*/ 6509428 h 6639260"/>
              <a:gd name="connsiteX19" fmla="*/ 1113748 w 4530725"/>
              <a:gd name="connsiteY19" fmla="*/ 6417518 h 6639260"/>
              <a:gd name="connsiteX20" fmla="*/ 0 w 4530725"/>
              <a:gd name="connsiteY20" fmla="*/ 5802984 h 6639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30725" h="6639260">
                <a:moveTo>
                  <a:pt x="4330316" y="553116"/>
                </a:moveTo>
                <a:cubicBezTo>
                  <a:pt x="4393418" y="553116"/>
                  <a:pt x="4456152" y="554707"/>
                  <a:pt x="4518480" y="557850"/>
                </a:cubicBezTo>
                <a:lnTo>
                  <a:pt x="4530725" y="558777"/>
                </a:lnTo>
                <a:lnTo>
                  <a:pt x="4530725" y="6013568"/>
                </a:lnTo>
                <a:lnTo>
                  <a:pt x="4313273" y="6145509"/>
                </a:lnTo>
                <a:cubicBezTo>
                  <a:pt x="3751081" y="6459979"/>
                  <a:pt x="3102969" y="6639260"/>
                  <a:pt x="2413029" y="6639260"/>
                </a:cubicBezTo>
                <a:cubicBezTo>
                  <a:pt x="2185251" y="6639260"/>
                  <a:pt x="1962031" y="6619726"/>
                  <a:pt x="1744956" y="6582240"/>
                </a:cubicBezTo>
                <a:lnTo>
                  <a:pt x="1548400" y="6539663"/>
                </a:lnTo>
                <a:lnTo>
                  <a:pt x="1505346" y="6492705"/>
                </a:lnTo>
                <a:cubicBezTo>
                  <a:pt x="982466" y="5864785"/>
                  <a:pt x="667998" y="5060261"/>
                  <a:pt x="667998" y="4184268"/>
                </a:cubicBezTo>
                <a:cubicBezTo>
                  <a:pt x="667998" y="2182126"/>
                  <a:pt x="2310932" y="553116"/>
                  <a:pt x="4330316" y="553116"/>
                </a:cubicBezTo>
                <a:close/>
                <a:moveTo>
                  <a:pt x="0" y="0"/>
                </a:moveTo>
                <a:lnTo>
                  <a:pt x="4530725" y="0"/>
                </a:lnTo>
                <a:lnTo>
                  <a:pt x="4530725" y="475343"/>
                </a:lnTo>
                <a:lnTo>
                  <a:pt x="4522791" y="474743"/>
                </a:lnTo>
                <a:cubicBezTo>
                  <a:pt x="4459035" y="471528"/>
                  <a:pt x="4394864" y="469900"/>
                  <a:pt x="4330316" y="469900"/>
                </a:cubicBezTo>
                <a:cubicBezTo>
                  <a:pt x="2264663" y="469900"/>
                  <a:pt x="584200" y="2136249"/>
                  <a:pt x="584200" y="4184395"/>
                </a:cubicBezTo>
                <a:cubicBezTo>
                  <a:pt x="584200" y="4952450"/>
                  <a:pt x="820515" y="5666779"/>
                  <a:pt x="1224840" y="6259669"/>
                </a:cubicBezTo>
                <a:lnTo>
                  <a:pt x="1413328" y="6509428"/>
                </a:lnTo>
                <a:lnTo>
                  <a:pt x="1113748" y="6417518"/>
                </a:lnTo>
                <a:cubicBezTo>
                  <a:pt x="707347" y="6273914"/>
                  <a:pt x="331868" y="6064845"/>
                  <a:pt x="0" y="5802984"/>
                </a:cubicBezTo>
                <a:close/>
              </a:path>
            </a:pathLst>
          </a:custGeom>
        </p:spPr>
      </p:pic>
      <p:sp>
        <p:nvSpPr>
          <p:cNvPr id="6" name="TekstSylinder 5">
            <a:extLst>
              <a:ext uri="{FF2B5EF4-FFF2-40B4-BE49-F238E27FC236}">
                <a16:creationId xmlns:a16="http://schemas.microsoft.com/office/drawing/2014/main" id="{5C0E961F-32B6-957B-6017-203A2DE9F53B}"/>
              </a:ext>
            </a:extLst>
          </p:cNvPr>
          <p:cNvSpPr txBox="1"/>
          <p:nvPr/>
        </p:nvSpPr>
        <p:spPr>
          <a:xfrm>
            <a:off x="5361751" y="784126"/>
            <a:ext cx="5359257" cy="923330"/>
          </a:xfrm>
          <a:prstGeom prst="rect">
            <a:avLst/>
          </a:prstGeom>
          <a:noFill/>
        </p:spPr>
        <p:txBody>
          <a:bodyPr wrap="square">
            <a:spAutoFit/>
          </a:bodyPr>
          <a:lstStyle/>
          <a:p>
            <a:r>
              <a:rPr lang="nn-NO" sz="1800" b="1" i="0" dirty="0">
                <a:effectLst/>
                <a:latin typeface="Calibri" panose="020F0502020204030204" pitchFamily="34" charset="0"/>
              </a:rPr>
              <a:t>Vi </a:t>
            </a:r>
            <a:r>
              <a:rPr lang="nn-NO" b="1" dirty="0" err="1">
                <a:latin typeface="Calibri" panose="020F0502020204030204" pitchFamily="34" charset="0"/>
              </a:rPr>
              <a:t>jobber</a:t>
            </a:r>
            <a:r>
              <a:rPr lang="nn-NO" b="1" dirty="0">
                <a:latin typeface="Calibri" panose="020F0502020204030204" pitchFamily="34" charset="0"/>
              </a:rPr>
              <a:t> med en </a:t>
            </a:r>
            <a:r>
              <a:rPr lang="nn-NO" sz="1800" b="1" i="0" dirty="0">
                <a:effectLst/>
                <a:latin typeface="Calibri" panose="020F0502020204030204" pitchFamily="34" charset="0"/>
              </a:rPr>
              <a:t>kultur for samarbeid og samskaping på tvers av </a:t>
            </a:r>
            <a:r>
              <a:rPr lang="nn-NO" sz="1800" b="1" i="0" dirty="0" err="1">
                <a:effectLst/>
                <a:latin typeface="Calibri" panose="020F0502020204030204" pitchFamily="34" charset="0"/>
              </a:rPr>
              <a:t>sektorer</a:t>
            </a:r>
            <a:r>
              <a:rPr lang="nn-NO" sz="1800" b="1" i="0" dirty="0">
                <a:effectLst/>
                <a:latin typeface="Calibri" panose="020F0502020204030204" pitchFamily="34" charset="0"/>
              </a:rPr>
              <a:t>, organisasjon og </a:t>
            </a:r>
            <a:r>
              <a:rPr lang="nn-NO" sz="1800" b="1" i="0" dirty="0" err="1">
                <a:effectLst/>
                <a:latin typeface="Calibri" panose="020F0502020204030204" pitchFamily="34" charset="0"/>
              </a:rPr>
              <a:t>samfunnsaktører</a:t>
            </a:r>
            <a:r>
              <a:rPr lang="nn-NO" sz="1800" b="1" i="0" dirty="0">
                <a:effectLst/>
                <a:latin typeface="Calibri" panose="020F0502020204030204" pitchFamily="34" charset="0"/>
              </a:rPr>
              <a:t> med mål å ha</a:t>
            </a:r>
            <a:r>
              <a:rPr lang="nn-NO" b="1" dirty="0">
                <a:latin typeface="Calibri" panose="020F0502020204030204" pitchFamily="34" charset="0"/>
              </a:rPr>
              <a:t>:</a:t>
            </a:r>
            <a:r>
              <a:rPr lang="nn-NO" sz="1800" b="1" i="0" dirty="0">
                <a:effectLst/>
                <a:latin typeface="Calibri" panose="020F0502020204030204" pitchFamily="34" charset="0"/>
              </a:rPr>
              <a:t> </a:t>
            </a:r>
            <a:endParaRPr lang="nb-NO" sz="1800" b="1" dirty="0"/>
          </a:p>
        </p:txBody>
      </p:sp>
      <p:sp>
        <p:nvSpPr>
          <p:cNvPr id="8" name="TekstSylinder 7">
            <a:extLst>
              <a:ext uri="{FF2B5EF4-FFF2-40B4-BE49-F238E27FC236}">
                <a16:creationId xmlns:a16="http://schemas.microsoft.com/office/drawing/2014/main" id="{79902147-1A1E-CE7F-2493-F4F935CFAF85}"/>
              </a:ext>
            </a:extLst>
          </p:cNvPr>
          <p:cNvSpPr txBox="1"/>
          <p:nvPr/>
        </p:nvSpPr>
        <p:spPr>
          <a:xfrm>
            <a:off x="5361751" y="2073536"/>
            <a:ext cx="6094638" cy="2246769"/>
          </a:xfrm>
          <a:prstGeom prst="rect">
            <a:avLst/>
          </a:prstGeom>
          <a:noFill/>
        </p:spPr>
        <p:txBody>
          <a:bodyPr wrap="square">
            <a:spAutoFit/>
          </a:bodyPr>
          <a:lstStyle/>
          <a:p>
            <a:pPr algn="l" rtl="0" fontAlgn="base">
              <a:buFont typeface="Arial" panose="020B0604020202020204" pitchFamily="34" charset="0"/>
              <a:buChar char="•"/>
            </a:pPr>
            <a:r>
              <a:rPr lang="nb-NO" sz="2000" b="0" i="0" dirty="0">
                <a:solidFill>
                  <a:srgbClr val="000000"/>
                </a:solidFill>
                <a:effectLst/>
                <a:latin typeface="Calibri" panose="020F0502020204030204" pitchFamily="34" charset="0"/>
              </a:rPr>
              <a:t>Forståelse for, og kunnskap om samhandling og     </a:t>
            </a:r>
          </a:p>
          <a:p>
            <a:pPr algn="l" rtl="0" fontAlgn="base"/>
            <a:r>
              <a:rPr lang="nb-NO" sz="2000" dirty="0">
                <a:solidFill>
                  <a:srgbClr val="000000"/>
                </a:solidFill>
                <a:latin typeface="Calibri" panose="020F0502020204030204" pitchFamily="34" charset="0"/>
              </a:rPr>
              <a:t>  </a:t>
            </a:r>
            <a:r>
              <a:rPr lang="nb-NO" sz="2000" b="0" i="0" dirty="0" err="1">
                <a:solidFill>
                  <a:srgbClr val="000000"/>
                </a:solidFill>
                <a:effectLst/>
                <a:latin typeface="Calibri" panose="020F0502020204030204" pitchFamily="34" charset="0"/>
              </a:rPr>
              <a:t>samskaping</a:t>
            </a:r>
            <a:r>
              <a:rPr lang="nb-NO" sz="2000" b="0" i="0" dirty="0">
                <a:solidFill>
                  <a:srgbClr val="000000"/>
                </a:solidFill>
                <a:effectLst/>
                <a:latin typeface="Calibri" panose="020F0502020204030204" pitchFamily="34" charset="0"/>
              </a:rPr>
              <a:t> i organisasjonen </a:t>
            </a:r>
          </a:p>
          <a:p>
            <a:pPr algn="l" rtl="0" fontAlgn="base">
              <a:buFont typeface="Arial" panose="020B0604020202020204" pitchFamily="34" charset="0"/>
              <a:buChar char="•"/>
            </a:pPr>
            <a:r>
              <a:rPr lang="nb-NO" sz="2000" b="0" i="0" dirty="0">
                <a:solidFill>
                  <a:srgbClr val="000000"/>
                </a:solidFill>
                <a:effectLst/>
                <a:latin typeface="Calibri" panose="020F0502020204030204" pitchFamily="34" charset="0"/>
              </a:rPr>
              <a:t>Vise interesse for og forståelse for andres ståsted og </a:t>
            </a:r>
          </a:p>
          <a:p>
            <a:pPr algn="l" rtl="0" fontAlgn="base"/>
            <a:r>
              <a:rPr lang="nb-NO" sz="2000" dirty="0">
                <a:solidFill>
                  <a:srgbClr val="000000"/>
                </a:solidFill>
                <a:latin typeface="Calibri" panose="020F0502020204030204" pitchFamily="34" charset="0"/>
              </a:rPr>
              <a:t>  </a:t>
            </a:r>
            <a:r>
              <a:rPr lang="nb-NO" sz="2000" b="0" i="0" dirty="0">
                <a:solidFill>
                  <a:srgbClr val="000000"/>
                </a:solidFill>
                <a:effectLst/>
                <a:latin typeface="Calibri" panose="020F0502020204030204" pitchFamily="34" charset="0"/>
              </a:rPr>
              <a:t>utfordringer. </a:t>
            </a:r>
          </a:p>
          <a:p>
            <a:pPr algn="l" rtl="0" fontAlgn="base">
              <a:buFont typeface="Arial" panose="020B0604020202020204" pitchFamily="34" charset="0"/>
              <a:buChar char="•"/>
            </a:pPr>
            <a:r>
              <a:rPr lang="nb-NO" sz="2000" dirty="0">
                <a:solidFill>
                  <a:srgbClr val="000000"/>
                </a:solidFill>
                <a:latin typeface="Calibri" panose="020F0502020204030204" pitchFamily="34" charset="0"/>
              </a:rPr>
              <a:t> Tilegne</a:t>
            </a:r>
            <a:r>
              <a:rPr lang="nb-NO" sz="2000" b="0" i="0" dirty="0">
                <a:solidFill>
                  <a:srgbClr val="000000"/>
                </a:solidFill>
                <a:effectLst/>
                <a:latin typeface="Calibri" panose="020F0502020204030204" pitchFamily="34" charset="0"/>
              </a:rPr>
              <a:t> kunnskap om andres oppgaver </a:t>
            </a:r>
          </a:p>
          <a:p>
            <a:pPr algn="l" rtl="0" fontAlgn="base">
              <a:buFont typeface="Arial" panose="020B0604020202020204" pitchFamily="34" charset="0"/>
              <a:buChar char="•"/>
            </a:pPr>
            <a:r>
              <a:rPr lang="nb-NO" sz="2000" dirty="0">
                <a:solidFill>
                  <a:srgbClr val="000000"/>
                </a:solidFill>
                <a:latin typeface="Calibri" panose="020F0502020204030204" pitchFamily="34" charset="0"/>
              </a:rPr>
              <a:t> V</a:t>
            </a:r>
            <a:r>
              <a:rPr lang="nb-NO" sz="2000" b="0" i="0" dirty="0">
                <a:solidFill>
                  <a:srgbClr val="000000"/>
                </a:solidFill>
                <a:effectLst/>
                <a:latin typeface="Calibri" panose="020F0502020204030204" pitchFamily="34" charset="0"/>
              </a:rPr>
              <a:t>iser gode holdninger til samarbeid og </a:t>
            </a:r>
            <a:r>
              <a:rPr lang="nb-NO" sz="2000" b="0" i="0" dirty="0" err="1">
                <a:solidFill>
                  <a:srgbClr val="000000"/>
                </a:solidFill>
                <a:effectLst/>
                <a:latin typeface="Calibri" panose="020F0502020204030204" pitchFamily="34" charset="0"/>
              </a:rPr>
              <a:t>samskaping</a:t>
            </a:r>
            <a:r>
              <a:rPr lang="nb-NO" sz="2000" b="0" i="0" dirty="0">
                <a:solidFill>
                  <a:srgbClr val="000000"/>
                </a:solidFill>
                <a:effectLst/>
                <a:latin typeface="Calibri" panose="020F0502020204030204" pitchFamily="34" charset="0"/>
              </a:rPr>
              <a:t> </a:t>
            </a:r>
          </a:p>
          <a:p>
            <a:pPr algn="l" rtl="0" fontAlgn="base">
              <a:buFont typeface="Arial" panose="020B0604020202020204" pitchFamily="34" charset="0"/>
              <a:buChar char="•"/>
            </a:pPr>
            <a:r>
              <a:rPr lang="nb-NO" sz="2000" dirty="0">
                <a:solidFill>
                  <a:srgbClr val="000000"/>
                </a:solidFill>
                <a:latin typeface="Calibri" panose="020F0502020204030204" pitchFamily="34" charset="0"/>
              </a:rPr>
              <a:t> T</a:t>
            </a:r>
            <a:r>
              <a:rPr lang="nb-NO" sz="2000" b="0" i="0" dirty="0">
                <a:solidFill>
                  <a:srgbClr val="000000"/>
                </a:solidFill>
                <a:effectLst/>
                <a:latin typeface="Calibri" panose="020F0502020204030204" pitchFamily="34" charset="0"/>
              </a:rPr>
              <a:t>ilrettelegger for samarbeid og </a:t>
            </a:r>
            <a:r>
              <a:rPr lang="nb-NO" sz="2000" b="0" i="0" dirty="0" err="1">
                <a:solidFill>
                  <a:srgbClr val="000000"/>
                </a:solidFill>
                <a:effectLst/>
                <a:latin typeface="Calibri" panose="020F0502020204030204" pitchFamily="34" charset="0"/>
              </a:rPr>
              <a:t>samskaping</a:t>
            </a:r>
            <a:r>
              <a:rPr lang="nb-NO" sz="2000" b="0" i="0" dirty="0">
                <a:solidFill>
                  <a:srgbClr val="000000"/>
                </a:solidFill>
                <a:effectLst/>
                <a:latin typeface="Calibri" panose="020F0502020204030204" pitchFamily="34" charset="0"/>
              </a:rPr>
              <a:t> i sektoren </a:t>
            </a:r>
          </a:p>
        </p:txBody>
      </p:sp>
      <p:pic>
        <p:nvPicPr>
          <p:cNvPr id="9" name="Bilde 8">
            <a:extLst>
              <a:ext uri="{FF2B5EF4-FFF2-40B4-BE49-F238E27FC236}">
                <a16:creationId xmlns:a16="http://schemas.microsoft.com/office/drawing/2014/main" id="{610742C7-C52D-AAD3-77FD-D0ABA65293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75735" y="5826706"/>
            <a:ext cx="1308100" cy="457200"/>
          </a:xfrm>
          <a:prstGeom prst="rect">
            <a:avLst/>
          </a:prstGeom>
          <a:noFill/>
          <a:ln>
            <a:noFill/>
          </a:ln>
        </p:spPr>
      </p:pic>
    </p:spTree>
    <p:extLst>
      <p:ext uri="{BB962C8B-B14F-4D97-AF65-F5344CB8AC3E}">
        <p14:creationId xmlns:p14="http://schemas.microsoft.com/office/powerpoint/2010/main" val="1673844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15E58B7-C37D-1AB4-F2D9-DF37B6F5B5B5}"/>
              </a:ext>
            </a:extLst>
          </p:cNvPr>
          <p:cNvSpPr>
            <a:spLocks noGrp="1"/>
          </p:cNvSpPr>
          <p:nvPr>
            <p:ph type="title"/>
          </p:nvPr>
        </p:nvSpPr>
        <p:spPr>
          <a:xfrm>
            <a:off x="411480" y="991443"/>
            <a:ext cx="4443154" cy="1087819"/>
          </a:xfrm>
        </p:spPr>
        <p:txBody>
          <a:bodyPr anchor="b">
            <a:normAutofit/>
          </a:bodyPr>
          <a:lstStyle/>
          <a:p>
            <a:r>
              <a:rPr lang="nb-NO" sz="3100"/>
              <a:t>Helsepersonellkommisjon</a:t>
            </a:r>
          </a:p>
        </p:txBody>
      </p:sp>
      <p:sp>
        <p:nvSpPr>
          <p:cNvPr id="3" name="Plassholder for innhold 2">
            <a:extLst>
              <a:ext uri="{FF2B5EF4-FFF2-40B4-BE49-F238E27FC236}">
                <a16:creationId xmlns:a16="http://schemas.microsoft.com/office/drawing/2014/main" id="{F5128A9A-9FF4-13FE-FEAF-FB54601BE457}"/>
              </a:ext>
            </a:extLst>
          </p:cNvPr>
          <p:cNvSpPr>
            <a:spLocks noGrp="1"/>
          </p:cNvSpPr>
          <p:nvPr>
            <p:ph idx="1"/>
          </p:nvPr>
        </p:nvSpPr>
        <p:spPr>
          <a:xfrm>
            <a:off x="411480" y="2684095"/>
            <a:ext cx="4443154" cy="3492868"/>
          </a:xfrm>
        </p:spPr>
        <p:txBody>
          <a:bodyPr>
            <a:normAutofit fontScale="25000" lnSpcReduction="20000"/>
          </a:bodyPr>
          <a:lstStyle/>
          <a:p>
            <a:pPr marL="0" indent="0">
              <a:buNone/>
            </a:pPr>
            <a:r>
              <a:rPr lang="nb-NO" sz="8000" b="0" i="0" dirty="0">
                <a:solidFill>
                  <a:srgbClr val="3C3C3B"/>
                </a:solidFill>
                <a:effectLst/>
                <a:latin typeface="Calibri" panose="020F0502020204030204" pitchFamily="34" charset="0"/>
                <a:ea typeface="Calibri" panose="020F0502020204030204" pitchFamily="34" charset="0"/>
                <a:cs typeface="Calibri" panose="020F0502020204030204" pitchFamily="34" charset="0"/>
              </a:rPr>
              <a:t>Endring i befolkningssammensetning, med flere eldre og færre yrkesaktive vil legge et stort press på helsetjenestene. Det blir vanskelig å rekruttere nok fagfolk. Dette er bakgrunnen for at regjeringen satte ned helsepersonellkommisjonen.</a:t>
            </a:r>
          </a:p>
          <a:p>
            <a:pPr marL="0" indent="0">
              <a:buNone/>
            </a:pPr>
            <a:endParaRPr lang="nb-NO" sz="80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nb-NO" sz="8000" b="0" i="0" dirty="0">
                <a:solidFill>
                  <a:srgbClr val="3C3C3B"/>
                </a:solidFill>
                <a:effectLst/>
                <a:latin typeface="Calibri" panose="020F0502020204030204" pitchFamily="34" charset="0"/>
                <a:ea typeface="Calibri" panose="020F0502020204030204" pitchFamily="34" charset="0"/>
                <a:cs typeface="Calibri" panose="020F0502020204030204" pitchFamily="34" charset="0"/>
              </a:rPr>
              <a:t>Helsepersonellkommisjonen foreslår å sikre helsearbeiderne hele og faste stillinger, og å fordele oppgavene mellom yrkesgruppene bedre</a:t>
            </a:r>
            <a:endParaRPr lang="nb-NO" sz="80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nb-NO" sz="6200" dirty="0"/>
          </a:p>
          <a:p>
            <a:pPr marL="0" indent="0">
              <a:buNone/>
            </a:pPr>
            <a:endParaRPr lang="nb-NO" sz="1800" dirty="0"/>
          </a:p>
          <a:p>
            <a:pPr marL="0" indent="0">
              <a:buNone/>
            </a:pPr>
            <a:r>
              <a:rPr lang="nb-NO" sz="8000" dirty="0"/>
              <a:t>Februar 23</a:t>
            </a:r>
          </a:p>
        </p:txBody>
      </p:sp>
      <p:pic>
        <p:nvPicPr>
          <p:cNvPr id="6" name="Picture 6" descr="Helsepersonellkommisjonen | Nasjonal Helseportal">
            <a:extLst>
              <a:ext uri="{FF2B5EF4-FFF2-40B4-BE49-F238E27FC236}">
                <a16:creationId xmlns:a16="http://schemas.microsoft.com/office/drawing/2014/main" id="{2A3E681B-5AA9-D38A-3E6C-C97A7ABDA66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87895" y="625683"/>
            <a:ext cx="6436266" cy="6195740"/>
          </a:xfrm>
          <a:prstGeom prst="rect">
            <a:avLst/>
          </a:prstGeom>
          <a:noFill/>
          <a:extLst>
            <a:ext uri="{909E8E84-426E-40DD-AFC4-6F175D3DCCD1}">
              <a14:hiddenFill xmlns:a14="http://schemas.microsoft.com/office/drawing/2010/main">
                <a:solidFill>
                  <a:srgbClr val="FFFFFF"/>
                </a:solidFill>
              </a14:hiddenFill>
            </a:ext>
          </a:extLst>
        </p:spPr>
      </p:pic>
      <p:pic>
        <p:nvPicPr>
          <p:cNvPr id="4" name="Bilde 3">
            <a:extLst>
              <a:ext uri="{FF2B5EF4-FFF2-40B4-BE49-F238E27FC236}">
                <a16:creationId xmlns:a16="http://schemas.microsoft.com/office/drawing/2014/main" id="{EC52A7CD-5755-FE18-F01E-C6EE559D6B4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8837" y="311427"/>
            <a:ext cx="1310640" cy="457200"/>
          </a:xfrm>
          <a:prstGeom prst="rect">
            <a:avLst/>
          </a:prstGeom>
          <a:noFill/>
          <a:ln>
            <a:noFill/>
          </a:ln>
        </p:spPr>
      </p:pic>
    </p:spTree>
    <p:extLst>
      <p:ext uri="{BB962C8B-B14F-4D97-AF65-F5344CB8AC3E}">
        <p14:creationId xmlns:p14="http://schemas.microsoft.com/office/powerpoint/2010/main" val="2798068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264C18-D005-0E49-0825-003E11C8C23C}"/>
              </a:ext>
            </a:extLst>
          </p:cNvPr>
          <p:cNvSpPr>
            <a:spLocks noGrp="1"/>
          </p:cNvSpPr>
          <p:nvPr>
            <p:ph type="title"/>
          </p:nvPr>
        </p:nvSpPr>
        <p:spPr>
          <a:xfrm>
            <a:off x="838200" y="365125"/>
            <a:ext cx="10894888" cy="1325563"/>
          </a:xfrm>
        </p:spPr>
        <p:txBody>
          <a:bodyPr>
            <a:normAutofit/>
          </a:bodyPr>
          <a:lstStyle/>
          <a:p>
            <a:r>
              <a:rPr lang="nb-NO" sz="3600" dirty="0">
                <a:effectLst/>
                <a:latin typeface="Calibri" panose="020F0502020204030204" pitchFamily="34" charset="0"/>
                <a:ea typeface="Calibri" panose="020F0502020204030204" pitchFamily="34" charset="0"/>
                <a:cs typeface="Calibri" panose="020F0502020204030204" pitchFamily="34" charset="0"/>
              </a:rPr>
              <a:t>NOU 2023: 4 Tid for handling</a:t>
            </a:r>
            <a:br>
              <a:rPr lang="nb-NO" sz="3600" dirty="0">
                <a:effectLst/>
                <a:latin typeface="Calibri" panose="020F0502020204030204" pitchFamily="34" charset="0"/>
                <a:ea typeface="Calibri" panose="020F0502020204030204" pitchFamily="34" charset="0"/>
                <a:cs typeface="Calibri" panose="020F0502020204030204" pitchFamily="34" charset="0"/>
              </a:rPr>
            </a:br>
            <a:r>
              <a:rPr lang="nb-NO" sz="3600" dirty="0">
                <a:effectLst/>
                <a:latin typeface="Calibri" panose="020F0502020204030204" pitchFamily="34" charset="0"/>
                <a:ea typeface="Calibri" panose="020F0502020204030204" pitchFamily="34" charset="0"/>
                <a:cs typeface="Calibri" panose="020F0502020204030204" pitchFamily="34" charset="0"/>
              </a:rPr>
              <a:t>Personellet i en bærekraftig helse- og omsorgstjeneste</a:t>
            </a:r>
            <a:endParaRPr lang="nb-NO" sz="3600" dirty="0">
              <a:latin typeface="Calibri" panose="020F0502020204030204" pitchFamily="34" charset="0"/>
              <a:ea typeface="Calibri" panose="020F0502020204030204" pitchFamily="34" charset="0"/>
              <a:cs typeface="Calibri" panose="020F0502020204030204" pitchFamily="34" charset="0"/>
            </a:endParaRPr>
          </a:p>
        </p:txBody>
      </p:sp>
      <p:sp>
        <p:nvSpPr>
          <p:cNvPr id="3" name="Plassholder for innhold 2">
            <a:extLst>
              <a:ext uri="{FF2B5EF4-FFF2-40B4-BE49-F238E27FC236}">
                <a16:creationId xmlns:a16="http://schemas.microsoft.com/office/drawing/2014/main" id="{10DD515C-FD5C-1BB7-2992-2520986400D3}"/>
              </a:ext>
            </a:extLst>
          </p:cNvPr>
          <p:cNvSpPr>
            <a:spLocks noGrp="1"/>
          </p:cNvSpPr>
          <p:nvPr>
            <p:ph idx="1"/>
          </p:nvPr>
        </p:nvSpPr>
        <p:spPr/>
        <p:txBody>
          <a:bodyPr/>
          <a:lstStyle/>
          <a:p>
            <a:pPr marL="0" indent="0">
              <a:buNone/>
            </a:pPr>
            <a:r>
              <a:rPr lang="nb-NO" sz="2200" b="0" dirty="0">
                <a:solidFill>
                  <a:srgbClr val="666666"/>
                </a:solidFill>
                <a:latin typeface="Calibri" panose="020F0502020204030204" pitchFamily="34" charset="0"/>
                <a:ea typeface="Calibri" panose="020F0502020204030204" pitchFamily="34" charset="0"/>
                <a:cs typeface="Calibri" panose="020F0502020204030204" pitchFamily="34" charset="0"/>
              </a:rPr>
              <a:t>Helsepersonellkommisjon er forankret i Hurdalsplattformen og ble etablert i desember 2021. Kommisjonen er bedt om å gi en helhetlig og kunnskapsbasert vurdering av behovene for personell og kompetanse frem mot 2040 i lys av sentrale utviklingstrekk og behovet for å ivareta en bærekraftig og sammenhengende helse- og omsorgstjeneste. Mer konkret går kommisjonen nærmere inn på tiltak for å utdanne, rekruttere og beholde personell i helse- og omsorgstjenesten i hele landet på kort og lang sikt. </a:t>
            </a:r>
          </a:p>
          <a:p>
            <a:pPr marL="0" indent="0">
              <a:buNone/>
            </a:pPr>
            <a:endParaRPr lang="nb-NO" sz="2200" b="0" dirty="0">
              <a:solidFill>
                <a:srgbClr val="666666"/>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nb-NO" sz="22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Et av regjeringens viktigste mål er å sikre nok fagfolk med riktig kompetanse i helse- og omsorgstjenesten. Helsepersonellkommisjonen skal bidra til dette</a:t>
            </a:r>
          </a:p>
          <a:p>
            <a:pPr marL="0" indent="0">
              <a:buNone/>
            </a:pPr>
            <a:endParaRPr lang="nb-NO" sz="2200" dirty="0">
              <a:solidFill>
                <a:srgbClr val="333333"/>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nb-NO" sz="2200" dirty="0">
              <a:effectLst/>
              <a:latin typeface="leitura-news-n4"/>
            </a:endParaRPr>
          </a:p>
          <a:p>
            <a:pPr marL="0" indent="0">
              <a:buNone/>
            </a:pPr>
            <a:endParaRPr lang="nb-NO" sz="2200" b="0" dirty="0">
              <a:solidFill>
                <a:srgbClr val="666666"/>
              </a:solidFill>
              <a:latin typeface="leitura-news-n4"/>
            </a:endParaRPr>
          </a:p>
          <a:p>
            <a:pPr marL="0" indent="0">
              <a:buNone/>
            </a:pPr>
            <a:endParaRPr lang="nb-NO" dirty="0"/>
          </a:p>
        </p:txBody>
      </p:sp>
      <p:pic>
        <p:nvPicPr>
          <p:cNvPr id="4" name="Bilde 3">
            <a:extLst>
              <a:ext uri="{FF2B5EF4-FFF2-40B4-BE49-F238E27FC236}">
                <a16:creationId xmlns:a16="http://schemas.microsoft.com/office/drawing/2014/main" id="{D36705E7-969C-A440-86B2-5D7D72E410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72924" y="5771322"/>
            <a:ext cx="1310640" cy="457200"/>
          </a:xfrm>
          <a:prstGeom prst="rect">
            <a:avLst/>
          </a:prstGeom>
          <a:noFill/>
          <a:ln>
            <a:noFill/>
          </a:ln>
        </p:spPr>
      </p:pic>
    </p:spTree>
    <p:extLst>
      <p:ext uri="{BB962C8B-B14F-4D97-AF65-F5344CB8AC3E}">
        <p14:creationId xmlns:p14="http://schemas.microsoft.com/office/powerpoint/2010/main" val="3868560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FB63F59A-DAE1-094E-CBC9-E6A518ECBD3B}"/>
              </a:ext>
            </a:extLst>
          </p:cNvPr>
          <p:cNvPicPr>
            <a:picLocks noChangeAspect="1"/>
          </p:cNvPicPr>
          <p:nvPr/>
        </p:nvPicPr>
        <p:blipFill>
          <a:blip r:embed="rId2"/>
          <a:stretch>
            <a:fillRect/>
          </a:stretch>
        </p:blipFill>
        <p:spPr>
          <a:xfrm>
            <a:off x="3043925" y="464563"/>
            <a:ext cx="6104149" cy="5928874"/>
          </a:xfrm>
          <a:prstGeom prst="rect">
            <a:avLst/>
          </a:prstGeom>
        </p:spPr>
      </p:pic>
    </p:spTree>
    <p:extLst>
      <p:ext uri="{BB962C8B-B14F-4D97-AF65-F5344CB8AC3E}">
        <p14:creationId xmlns:p14="http://schemas.microsoft.com/office/powerpoint/2010/main" val="3692097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CBB0869A-0BE5-B3E9-F73D-2F3691E4D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0648645A-2F84-5B23-F7C6-BA61E0394249}"/>
              </a:ext>
            </a:extLst>
          </p:cNvPr>
          <p:cNvSpPr>
            <a:spLocks noGrp="1"/>
          </p:cNvSpPr>
          <p:nvPr>
            <p:ph type="title"/>
          </p:nvPr>
        </p:nvSpPr>
        <p:spPr>
          <a:xfrm>
            <a:off x="612648" y="1114923"/>
            <a:ext cx="4621553" cy="1360728"/>
          </a:xfrm>
        </p:spPr>
        <p:txBody>
          <a:bodyPr anchor="b">
            <a:normAutofit/>
          </a:bodyPr>
          <a:lstStyle/>
          <a:p>
            <a:r>
              <a:rPr lang="nb-NO">
                <a:latin typeface="leitura-news-n4"/>
              </a:rPr>
              <a:t>Pyramiden</a:t>
            </a:r>
          </a:p>
        </p:txBody>
      </p:sp>
      <p:sp>
        <p:nvSpPr>
          <p:cNvPr id="3" name="Plassholder for innhold 2">
            <a:extLst>
              <a:ext uri="{FF2B5EF4-FFF2-40B4-BE49-F238E27FC236}">
                <a16:creationId xmlns:a16="http://schemas.microsoft.com/office/drawing/2014/main" id="{6EC8F5AD-35ED-F199-733D-F02007A74479}"/>
              </a:ext>
            </a:extLst>
          </p:cNvPr>
          <p:cNvSpPr>
            <a:spLocks noGrp="1"/>
          </p:cNvSpPr>
          <p:nvPr>
            <p:ph idx="1"/>
          </p:nvPr>
        </p:nvSpPr>
        <p:spPr>
          <a:xfrm>
            <a:off x="612648" y="2584058"/>
            <a:ext cx="4621553" cy="3159018"/>
          </a:xfrm>
        </p:spPr>
        <p:txBody>
          <a:bodyPr>
            <a:normAutofit/>
          </a:bodyPr>
          <a:lstStyle/>
          <a:p>
            <a:pPr marL="0" indent="0">
              <a:buNone/>
            </a:pPr>
            <a:r>
              <a:rPr lang="nb-NO" sz="1000" b="0" i="0">
                <a:effectLst/>
                <a:latin typeface="leitura-news-n4"/>
              </a:rPr>
              <a:t>Kommisjonen ser for seg en pyramide når det er snakk om oppgavedeling:  </a:t>
            </a:r>
          </a:p>
          <a:p>
            <a:pPr marL="0" indent="0">
              <a:buNone/>
            </a:pPr>
            <a:r>
              <a:rPr lang="nb-NO" sz="1000" b="0" i="0">
                <a:effectLst/>
                <a:latin typeface="leitura-news-n4"/>
              </a:rPr>
              <a:t> </a:t>
            </a:r>
            <a:r>
              <a:rPr lang="nb-NO" sz="1000">
                <a:latin typeface="leitura-news-n4"/>
              </a:rPr>
              <a:t>H</a:t>
            </a:r>
            <a:r>
              <a:rPr lang="nb-NO" sz="1000" b="0" i="0">
                <a:effectLst/>
                <a:latin typeface="leitura-news-n4"/>
              </a:rPr>
              <a:t>elsevesenet bygges nedenfra og opp etter LEON-prinsippet</a:t>
            </a:r>
            <a:r>
              <a:rPr lang="nb-NO" sz="1000">
                <a:latin typeface="leitura-news-n4"/>
              </a:rPr>
              <a:t> </a:t>
            </a:r>
            <a:r>
              <a:rPr lang="nb-NO" sz="1000" b="0" i="0">
                <a:effectLst/>
                <a:latin typeface="leitura-news-n4"/>
              </a:rPr>
              <a:t>med de mest spesialiserte yrkesgruppene på toppen.</a:t>
            </a:r>
          </a:p>
          <a:p>
            <a:pPr marL="0" indent="0">
              <a:buNone/>
            </a:pPr>
            <a:r>
              <a:rPr lang="nb-NO" sz="1000" b="0" i="0">
                <a:effectLst/>
                <a:latin typeface="leitura-news-n4"/>
              </a:rPr>
              <a:t>De tenker også at mye kan løses utenfor helsesektoren. Det vil si at andre sektorer i samfunnet må forebygge eller fremme helse mer enn de gjør i dag.</a:t>
            </a:r>
          </a:p>
          <a:p>
            <a:pPr marL="0" indent="0">
              <a:buNone/>
            </a:pPr>
            <a:endParaRPr lang="nb-NO" sz="1000">
              <a:latin typeface="leitura-news-n4"/>
            </a:endParaRPr>
          </a:p>
          <a:p>
            <a:pPr marL="0" indent="0">
              <a:buNone/>
            </a:pPr>
            <a:r>
              <a:rPr lang="nb-NO" sz="1000" b="0" i="0">
                <a:effectLst/>
                <a:latin typeface="leitura-news-n4"/>
              </a:rPr>
              <a:t>V/ Leder av helsepersonellkommisjon Gunnar Bovim</a:t>
            </a:r>
          </a:p>
          <a:p>
            <a:r>
              <a:rPr lang="nb-NO" sz="1000" b="0" i="0">
                <a:effectLst/>
                <a:latin typeface="Inter"/>
              </a:rPr>
              <a:t>Vi blir færre helsepersonell per pasient, men det blir likevel nødvendig å rekruttere mer. Særlig helsefagarbeidere. Og særlig gutter, sa Bovim og slengte med et par spørsmål:</a:t>
            </a:r>
          </a:p>
          <a:p>
            <a:r>
              <a:rPr lang="nb-NO" sz="1000" b="0" i="0">
                <a:effectLst/>
                <a:latin typeface="Inter"/>
              </a:rPr>
              <a:t>Bør vi anbefale å premiere helgearbeid og det å jobbe i grisgrendte strøk? Og hvorfor skal sykepleiere jobbe bare til de er 58, mens leger må slepes ut når de er 70?</a:t>
            </a:r>
          </a:p>
          <a:p>
            <a:r>
              <a:rPr lang="nb-NO" sz="1000" b="0" i="0">
                <a:effectLst/>
                <a:latin typeface="Inter"/>
              </a:rPr>
              <a:t>Gjennomsnittlig sluttalder for sykepleiere er nemlig 58 år, mens den for leger er 70 år.</a:t>
            </a:r>
          </a:p>
          <a:p>
            <a:pPr marL="0" indent="0">
              <a:buNone/>
            </a:pPr>
            <a:endParaRPr lang="nb-NO" sz="1000"/>
          </a:p>
        </p:txBody>
      </p:sp>
      <p:pic>
        <p:nvPicPr>
          <p:cNvPr id="4098" name="Picture 2" descr="Vi får færre ansatte pr. pasient fremover. Nytt utvalg ...">
            <a:extLst>
              <a:ext uri="{FF2B5EF4-FFF2-40B4-BE49-F238E27FC236}">
                <a16:creationId xmlns:a16="http://schemas.microsoft.com/office/drawing/2014/main" id="{50F166E6-0A26-3FA9-BBCB-5BCEB2EBD0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629" r="24127" b="-1"/>
          <a:stretch/>
        </p:blipFill>
        <p:spPr bwMode="auto">
          <a:xfrm>
            <a:off x="6937653" y="1114923"/>
            <a:ext cx="3344996" cy="4628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740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798DD08-972B-9184-898D-BC3D74D5625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46936" y="273596"/>
            <a:ext cx="7452932" cy="55710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Sylinder 2">
            <a:extLst>
              <a:ext uri="{FF2B5EF4-FFF2-40B4-BE49-F238E27FC236}">
                <a16:creationId xmlns:a16="http://schemas.microsoft.com/office/drawing/2014/main" id="{889BED93-8B37-EDEE-42CD-F69158A61612}"/>
              </a:ext>
            </a:extLst>
          </p:cNvPr>
          <p:cNvSpPr txBox="1"/>
          <p:nvPr/>
        </p:nvSpPr>
        <p:spPr>
          <a:xfrm>
            <a:off x="-1392093" y="400817"/>
            <a:ext cx="6457252" cy="918585"/>
          </a:xfrm>
          <a:prstGeom prst="rect">
            <a:avLst/>
          </a:prstGeom>
          <a:noFill/>
        </p:spPr>
        <p:txBody>
          <a:bodyPr wrap="square">
            <a:spAutoFit/>
          </a:bodyPr>
          <a:lstStyle/>
          <a:p>
            <a:pPr lvl="5">
              <a:lnSpc>
                <a:spcPct val="115000"/>
              </a:lnSpc>
              <a:spcAft>
                <a:spcPts val="800"/>
              </a:spcAft>
            </a:pPr>
            <a:r>
              <a:rPr lang="nb-NO" sz="1600" kern="100" spc="20" dirty="0">
                <a:effectLst/>
                <a:latin typeface="Arial" panose="020B0604020202020204" pitchFamily="34" charset="0"/>
                <a:ea typeface="Times New Roman" panose="02020603050405020304" pitchFamily="18" charset="0"/>
                <a:cs typeface="Times New Roman" panose="02020603050405020304" pitchFamily="18" charset="0"/>
              </a:rPr>
              <a:t>Skjematisk fremstilling av oppgavedeling, bygd nedenfra</a:t>
            </a:r>
          </a:p>
          <a:p>
            <a:pPr>
              <a:lnSpc>
                <a:spcPct val="107000"/>
              </a:lnSpc>
              <a:spcAft>
                <a:spcPts val="1200"/>
              </a:spcAft>
            </a:pPr>
            <a:endParaRPr lang="nb-NO"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76150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147070" y="604938"/>
            <a:ext cx="7886700" cy="578707"/>
          </a:xfrm>
        </p:spPr>
        <p:txBody>
          <a:bodyPr>
            <a:normAutofit/>
          </a:bodyPr>
          <a:lstStyle/>
          <a:p>
            <a:r>
              <a:rPr lang="nb-NO" sz="2800" dirty="0"/>
              <a:t>Befolkningsutvikling</a:t>
            </a:r>
            <a:r>
              <a:rPr lang="nb-NO" sz="2800" b="1" dirty="0"/>
              <a:t> </a:t>
            </a:r>
            <a:r>
              <a:rPr lang="nb-NO" sz="2800" dirty="0"/>
              <a:t>2022-2040  </a:t>
            </a:r>
            <a:r>
              <a:rPr lang="nb-NO" sz="2000" dirty="0"/>
              <a:t>SSB</a:t>
            </a:r>
          </a:p>
        </p:txBody>
      </p:sp>
      <p:sp>
        <p:nvSpPr>
          <p:cNvPr id="3" name="Plassholder for innhold 2"/>
          <p:cNvSpPr>
            <a:spLocks noGrp="1"/>
          </p:cNvSpPr>
          <p:nvPr>
            <p:ph idx="1"/>
          </p:nvPr>
        </p:nvSpPr>
        <p:spPr>
          <a:xfrm>
            <a:off x="2102086" y="1425264"/>
            <a:ext cx="7886700" cy="4084722"/>
          </a:xfrm>
        </p:spPr>
        <p:txBody>
          <a:bodyPr>
            <a:normAutofit/>
          </a:bodyPr>
          <a:lstStyle/>
          <a:p>
            <a:endParaRPr lang="nb-NO" dirty="0"/>
          </a:p>
          <a:p>
            <a:endParaRPr lang="nb-NO" dirty="0"/>
          </a:p>
          <a:p>
            <a:endParaRPr lang="nb-NO" dirty="0"/>
          </a:p>
        </p:txBody>
      </p:sp>
      <p:graphicFrame>
        <p:nvGraphicFramePr>
          <p:cNvPr id="9" name="Tabell 8"/>
          <p:cNvGraphicFramePr>
            <a:graphicFrameLocks noGrp="1"/>
          </p:cNvGraphicFramePr>
          <p:nvPr/>
        </p:nvGraphicFramePr>
        <p:xfrm>
          <a:off x="2147070" y="1507903"/>
          <a:ext cx="5940157" cy="3144608"/>
        </p:xfrm>
        <a:graphic>
          <a:graphicData uri="http://schemas.openxmlformats.org/drawingml/2006/table">
            <a:tbl>
              <a:tblPr>
                <a:tableStyleId>{5C22544A-7EE6-4342-B048-85BDC9FD1C3A}</a:tableStyleId>
              </a:tblPr>
              <a:tblGrid>
                <a:gridCol w="1730596">
                  <a:extLst>
                    <a:ext uri="{9D8B030D-6E8A-4147-A177-3AD203B41FA5}">
                      <a16:colId xmlns:a16="http://schemas.microsoft.com/office/drawing/2014/main" val="2433468693"/>
                    </a:ext>
                  </a:extLst>
                </a:gridCol>
                <a:gridCol w="1403187">
                  <a:extLst>
                    <a:ext uri="{9D8B030D-6E8A-4147-A177-3AD203B41FA5}">
                      <a16:colId xmlns:a16="http://schemas.microsoft.com/office/drawing/2014/main" val="20791854"/>
                    </a:ext>
                  </a:extLst>
                </a:gridCol>
                <a:gridCol w="1403187">
                  <a:extLst>
                    <a:ext uri="{9D8B030D-6E8A-4147-A177-3AD203B41FA5}">
                      <a16:colId xmlns:a16="http://schemas.microsoft.com/office/drawing/2014/main" val="2293459607"/>
                    </a:ext>
                  </a:extLst>
                </a:gridCol>
                <a:gridCol w="1403187">
                  <a:extLst>
                    <a:ext uri="{9D8B030D-6E8A-4147-A177-3AD203B41FA5}">
                      <a16:colId xmlns:a16="http://schemas.microsoft.com/office/drawing/2014/main" val="2919473942"/>
                    </a:ext>
                  </a:extLst>
                </a:gridCol>
              </a:tblGrid>
              <a:tr h="393076">
                <a:tc>
                  <a:txBody>
                    <a:bodyPr/>
                    <a:lstStyle/>
                    <a:p>
                      <a:pPr algn="l" fontAlgn="b"/>
                      <a:endParaRPr lang="nb-NO" sz="1500" b="0" i="0" u="none" strike="noStrike" dirty="0">
                        <a:solidFill>
                          <a:srgbClr val="000000"/>
                        </a:solidFill>
                        <a:effectLst/>
                        <a:latin typeface="+mn-lt"/>
                        <a:cs typeface="Lucida Sans Unicode" panose="020B0602030504020204" pitchFamily="34" charset="0"/>
                      </a:endParaRPr>
                    </a:p>
                  </a:txBody>
                  <a:tcPr marL="7144" marR="7144" marT="7144" marB="0" anchor="b"/>
                </a:tc>
                <a:tc>
                  <a:txBody>
                    <a:bodyPr/>
                    <a:lstStyle/>
                    <a:p>
                      <a:pPr algn="r" fontAlgn="b"/>
                      <a:r>
                        <a:rPr lang="nb-NO" sz="1500" b="1" u="none" strike="noStrike" dirty="0">
                          <a:effectLst/>
                          <a:latin typeface="+mn-lt"/>
                          <a:cs typeface="Lucida Sans Unicode" panose="020B0602030504020204" pitchFamily="34" charset="0"/>
                        </a:rPr>
                        <a:t>2022</a:t>
                      </a:r>
                      <a:endParaRPr lang="nb-NO" sz="1500" b="1" i="0" u="none" strike="noStrike" dirty="0">
                        <a:solidFill>
                          <a:srgbClr val="000000"/>
                        </a:solidFill>
                        <a:effectLst/>
                        <a:latin typeface="+mn-lt"/>
                        <a:cs typeface="Lucida Sans Unicode" panose="020B0602030504020204" pitchFamily="34" charset="0"/>
                      </a:endParaRPr>
                    </a:p>
                  </a:txBody>
                  <a:tcPr marL="7144" marR="7144" marT="7144" marB="0" anchor="b"/>
                </a:tc>
                <a:tc>
                  <a:txBody>
                    <a:bodyPr/>
                    <a:lstStyle/>
                    <a:p>
                      <a:pPr algn="r" fontAlgn="b"/>
                      <a:r>
                        <a:rPr lang="nb-NO" sz="1500" b="1" u="none" strike="noStrike" dirty="0">
                          <a:effectLst/>
                          <a:latin typeface="+mn-lt"/>
                          <a:cs typeface="Lucida Sans Unicode" panose="020B0602030504020204" pitchFamily="34" charset="0"/>
                        </a:rPr>
                        <a:t>2040</a:t>
                      </a:r>
                      <a:endParaRPr lang="nb-NO" sz="1500" b="1" i="0" u="none" strike="noStrike" dirty="0">
                        <a:solidFill>
                          <a:srgbClr val="000000"/>
                        </a:solidFill>
                        <a:effectLst/>
                        <a:latin typeface="+mn-lt"/>
                        <a:cs typeface="Lucida Sans Unicode" panose="020B0602030504020204" pitchFamily="34" charset="0"/>
                      </a:endParaRPr>
                    </a:p>
                  </a:txBody>
                  <a:tcPr marL="7144" marR="7144" marT="7144" marB="0" anchor="b"/>
                </a:tc>
                <a:tc>
                  <a:txBody>
                    <a:bodyPr/>
                    <a:lstStyle/>
                    <a:p>
                      <a:pPr algn="r" fontAlgn="b"/>
                      <a:r>
                        <a:rPr lang="nb-NO" sz="1500" b="1" u="none" strike="noStrike" dirty="0">
                          <a:effectLst/>
                          <a:latin typeface="+mn-lt"/>
                          <a:cs typeface="Lucida Sans Unicode" panose="020B0602030504020204" pitchFamily="34" charset="0"/>
                        </a:rPr>
                        <a:t>Endring:</a:t>
                      </a:r>
                      <a:endParaRPr lang="nb-NO" sz="1500" b="1" i="0" u="none" strike="noStrike" dirty="0">
                        <a:solidFill>
                          <a:srgbClr val="000000"/>
                        </a:solidFill>
                        <a:effectLst/>
                        <a:latin typeface="+mn-lt"/>
                        <a:cs typeface="Lucida Sans Unicode" panose="020B0602030504020204" pitchFamily="34" charset="0"/>
                      </a:endParaRPr>
                    </a:p>
                  </a:txBody>
                  <a:tcPr marL="7144" marR="7144" marT="7144" marB="0" anchor="b"/>
                </a:tc>
                <a:extLst>
                  <a:ext uri="{0D108BD9-81ED-4DB2-BD59-A6C34878D82A}">
                    <a16:rowId xmlns:a16="http://schemas.microsoft.com/office/drawing/2014/main" val="671580101"/>
                  </a:ext>
                </a:extLst>
              </a:tr>
              <a:tr h="393076">
                <a:tc>
                  <a:txBody>
                    <a:bodyPr/>
                    <a:lstStyle/>
                    <a:p>
                      <a:pPr algn="l" fontAlgn="b"/>
                      <a:r>
                        <a:rPr lang="nb-NO" sz="1500" b="1" u="none" strike="noStrike" dirty="0">
                          <a:effectLst/>
                          <a:latin typeface="+mn-lt"/>
                          <a:cs typeface="Lucida Sans Unicode" panose="020B0602030504020204" pitchFamily="34" charset="0"/>
                        </a:rPr>
                        <a:t>0-17 år</a:t>
                      </a:r>
                      <a:endParaRPr lang="nb-NO" sz="1500" b="1" i="0" u="none" strike="noStrike" dirty="0">
                        <a:solidFill>
                          <a:srgbClr val="000000"/>
                        </a:solidFill>
                        <a:effectLst/>
                        <a:latin typeface="+mn-lt"/>
                        <a:cs typeface="Lucida Sans Unicode" panose="020B0602030504020204" pitchFamily="34" charset="0"/>
                      </a:endParaRPr>
                    </a:p>
                  </a:txBody>
                  <a:tcPr marL="7144" marR="7144" marT="7144" marB="0" anchor="b"/>
                </a:tc>
                <a:tc>
                  <a:txBody>
                    <a:bodyPr/>
                    <a:lstStyle/>
                    <a:p>
                      <a:pPr algn="r" fontAlgn="b"/>
                      <a:r>
                        <a:rPr lang="nb-NO" sz="1500" b="0" i="0" u="none" strike="noStrike" dirty="0">
                          <a:solidFill>
                            <a:srgbClr val="000000"/>
                          </a:solidFill>
                          <a:effectLst/>
                          <a:latin typeface="+mn-lt"/>
                          <a:cs typeface="Lucida Sans Unicode" panose="020B0602030504020204" pitchFamily="34" charset="0"/>
                        </a:rPr>
                        <a:t>1 572</a:t>
                      </a:r>
                    </a:p>
                  </a:txBody>
                  <a:tcPr marL="7144" marR="7144" marT="7144" marB="0" anchor="b"/>
                </a:tc>
                <a:tc>
                  <a:txBody>
                    <a:bodyPr/>
                    <a:lstStyle/>
                    <a:p>
                      <a:pPr algn="r" fontAlgn="b"/>
                      <a:r>
                        <a:rPr lang="nb-NO" sz="1500" b="0" i="0" u="none" strike="noStrike" dirty="0">
                          <a:solidFill>
                            <a:srgbClr val="000000"/>
                          </a:solidFill>
                          <a:effectLst/>
                          <a:latin typeface="+mn-lt"/>
                          <a:cs typeface="Lucida Sans Unicode" panose="020B0602030504020204" pitchFamily="34" charset="0"/>
                        </a:rPr>
                        <a:t>1 284</a:t>
                      </a:r>
                    </a:p>
                  </a:txBody>
                  <a:tcPr marL="7144" marR="7144" marT="7144" marB="0" anchor="b"/>
                </a:tc>
                <a:tc>
                  <a:txBody>
                    <a:bodyPr/>
                    <a:lstStyle/>
                    <a:p>
                      <a:pPr algn="r" fontAlgn="b"/>
                      <a:r>
                        <a:rPr lang="nb-NO" sz="1500" u="none" strike="noStrike" dirty="0">
                          <a:solidFill>
                            <a:schemeClr val="tx1"/>
                          </a:solidFill>
                          <a:effectLst/>
                          <a:latin typeface="+mn-lt"/>
                          <a:cs typeface="Lucida Sans Unicode" panose="020B0602030504020204" pitchFamily="34" charset="0"/>
                        </a:rPr>
                        <a:t>-18 %</a:t>
                      </a:r>
                      <a:endParaRPr lang="nb-NO" sz="1500" b="0" i="0" u="none" strike="noStrike" dirty="0">
                        <a:solidFill>
                          <a:schemeClr val="tx1"/>
                        </a:solidFill>
                        <a:effectLst/>
                        <a:latin typeface="+mn-lt"/>
                        <a:cs typeface="Lucida Sans Unicode" panose="020B0602030504020204" pitchFamily="34" charset="0"/>
                      </a:endParaRPr>
                    </a:p>
                  </a:txBody>
                  <a:tcPr marL="7144" marR="7144" marT="7144" marB="0" anchor="b"/>
                </a:tc>
                <a:extLst>
                  <a:ext uri="{0D108BD9-81ED-4DB2-BD59-A6C34878D82A}">
                    <a16:rowId xmlns:a16="http://schemas.microsoft.com/office/drawing/2014/main" val="1077086134"/>
                  </a:ext>
                </a:extLst>
              </a:tr>
              <a:tr h="393076">
                <a:tc>
                  <a:txBody>
                    <a:bodyPr/>
                    <a:lstStyle/>
                    <a:p>
                      <a:pPr algn="l" fontAlgn="b"/>
                      <a:r>
                        <a:rPr lang="nb-NO" sz="1500" b="1" u="none" strike="noStrike" dirty="0">
                          <a:effectLst/>
                          <a:latin typeface="+mn-lt"/>
                          <a:cs typeface="Lucida Sans Unicode" panose="020B0602030504020204" pitchFamily="34" charset="0"/>
                        </a:rPr>
                        <a:t>18-49 år</a:t>
                      </a:r>
                      <a:endParaRPr lang="nb-NO" sz="1500" b="1" i="0" u="none" strike="noStrike" dirty="0">
                        <a:solidFill>
                          <a:srgbClr val="000000"/>
                        </a:solidFill>
                        <a:effectLst/>
                        <a:latin typeface="+mn-lt"/>
                        <a:cs typeface="Lucida Sans Unicode" panose="020B0602030504020204" pitchFamily="34" charset="0"/>
                      </a:endParaRPr>
                    </a:p>
                  </a:txBody>
                  <a:tcPr marL="7144" marR="7144" marT="7144" marB="0" anchor="b"/>
                </a:tc>
                <a:tc>
                  <a:txBody>
                    <a:bodyPr/>
                    <a:lstStyle/>
                    <a:p>
                      <a:pPr algn="r" fontAlgn="b"/>
                      <a:r>
                        <a:rPr lang="nb-NO" sz="1500" b="0" i="0" u="none" strike="noStrike" dirty="0">
                          <a:solidFill>
                            <a:srgbClr val="000000"/>
                          </a:solidFill>
                          <a:effectLst/>
                          <a:latin typeface="+mn-lt"/>
                          <a:cs typeface="Lucida Sans Unicode" panose="020B0602030504020204" pitchFamily="34" charset="0"/>
                        </a:rPr>
                        <a:t>2 906</a:t>
                      </a:r>
                    </a:p>
                  </a:txBody>
                  <a:tcPr marL="7144" marR="7144" marT="7144" marB="0" anchor="b"/>
                </a:tc>
                <a:tc>
                  <a:txBody>
                    <a:bodyPr/>
                    <a:lstStyle/>
                    <a:p>
                      <a:pPr algn="r" fontAlgn="b"/>
                      <a:r>
                        <a:rPr lang="nb-NO" sz="1500" b="0" i="0" u="none" strike="noStrike" dirty="0">
                          <a:solidFill>
                            <a:srgbClr val="000000"/>
                          </a:solidFill>
                          <a:effectLst/>
                          <a:latin typeface="+mn-lt"/>
                          <a:cs typeface="Lucida Sans Unicode" panose="020B0602030504020204" pitchFamily="34" charset="0"/>
                        </a:rPr>
                        <a:t>2 545</a:t>
                      </a:r>
                    </a:p>
                  </a:txBody>
                  <a:tcPr marL="7144" marR="7144" marT="7144" marB="0" anchor="b"/>
                </a:tc>
                <a:tc>
                  <a:txBody>
                    <a:bodyPr/>
                    <a:lstStyle/>
                    <a:p>
                      <a:pPr algn="r" fontAlgn="b"/>
                      <a:r>
                        <a:rPr lang="nb-NO" sz="1500" u="none" strike="noStrike" dirty="0">
                          <a:solidFill>
                            <a:schemeClr val="tx1"/>
                          </a:solidFill>
                          <a:effectLst/>
                          <a:latin typeface="+mn-lt"/>
                          <a:cs typeface="Lucida Sans Unicode" panose="020B0602030504020204" pitchFamily="34" charset="0"/>
                        </a:rPr>
                        <a:t>-12 %</a:t>
                      </a:r>
                      <a:endParaRPr lang="nb-NO" sz="1500" b="0" i="0" u="none" strike="noStrike" dirty="0">
                        <a:solidFill>
                          <a:schemeClr val="tx1"/>
                        </a:solidFill>
                        <a:effectLst/>
                        <a:latin typeface="+mn-lt"/>
                        <a:cs typeface="Lucida Sans Unicode" panose="020B0602030504020204" pitchFamily="34" charset="0"/>
                      </a:endParaRPr>
                    </a:p>
                  </a:txBody>
                  <a:tcPr marL="7144" marR="7144" marT="7144" marB="0" anchor="b"/>
                </a:tc>
                <a:extLst>
                  <a:ext uri="{0D108BD9-81ED-4DB2-BD59-A6C34878D82A}">
                    <a16:rowId xmlns:a16="http://schemas.microsoft.com/office/drawing/2014/main" val="1699128222"/>
                  </a:ext>
                </a:extLst>
              </a:tr>
              <a:tr h="393076">
                <a:tc>
                  <a:txBody>
                    <a:bodyPr/>
                    <a:lstStyle/>
                    <a:p>
                      <a:pPr algn="l" fontAlgn="b"/>
                      <a:r>
                        <a:rPr lang="nb-NO" sz="1500" b="1" u="none" strike="noStrike" dirty="0">
                          <a:effectLst/>
                          <a:latin typeface="+mn-lt"/>
                          <a:cs typeface="Lucida Sans Unicode" panose="020B0602030504020204" pitchFamily="34" charset="0"/>
                        </a:rPr>
                        <a:t>50-66 år</a:t>
                      </a:r>
                      <a:endParaRPr lang="nb-NO" sz="1500" b="1" i="0" u="none" strike="noStrike" dirty="0">
                        <a:solidFill>
                          <a:srgbClr val="000000"/>
                        </a:solidFill>
                        <a:effectLst/>
                        <a:latin typeface="+mn-lt"/>
                        <a:cs typeface="Lucida Sans Unicode" panose="020B0602030504020204" pitchFamily="34" charset="0"/>
                      </a:endParaRPr>
                    </a:p>
                  </a:txBody>
                  <a:tcPr marL="7144" marR="7144" marT="7144" marB="0" anchor="b"/>
                </a:tc>
                <a:tc>
                  <a:txBody>
                    <a:bodyPr/>
                    <a:lstStyle/>
                    <a:p>
                      <a:pPr algn="r" fontAlgn="b"/>
                      <a:r>
                        <a:rPr lang="nb-NO" sz="1500" b="0" i="0" u="none" strike="noStrike" dirty="0">
                          <a:solidFill>
                            <a:srgbClr val="000000"/>
                          </a:solidFill>
                          <a:effectLst/>
                          <a:latin typeface="+mn-lt"/>
                          <a:cs typeface="Lucida Sans Unicode" panose="020B0602030504020204" pitchFamily="34" charset="0"/>
                        </a:rPr>
                        <a:t>1 899</a:t>
                      </a:r>
                    </a:p>
                  </a:txBody>
                  <a:tcPr marL="7144" marR="7144" marT="7144" marB="0" anchor="b"/>
                </a:tc>
                <a:tc>
                  <a:txBody>
                    <a:bodyPr/>
                    <a:lstStyle/>
                    <a:p>
                      <a:pPr algn="r" fontAlgn="b"/>
                      <a:r>
                        <a:rPr lang="nb-NO" sz="1500" b="0" i="0" u="none" strike="noStrike" dirty="0">
                          <a:solidFill>
                            <a:srgbClr val="000000"/>
                          </a:solidFill>
                          <a:effectLst/>
                          <a:latin typeface="+mn-lt"/>
                          <a:cs typeface="Lucida Sans Unicode" panose="020B0602030504020204" pitchFamily="34" charset="0"/>
                        </a:rPr>
                        <a:t>1 509</a:t>
                      </a:r>
                    </a:p>
                  </a:txBody>
                  <a:tcPr marL="7144" marR="7144" marT="7144" marB="0" anchor="b"/>
                </a:tc>
                <a:tc>
                  <a:txBody>
                    <a:bodyPr/>
                    <a:lstStyle/>
                    <a:p>
                      <a:pPr algn="r" fontAlgn="b"/>
                      <a:r>
                        <a:rPr lang="nb-NO" sz="1500" u="none" strike="noStrike" dirty="0">
                          <a:solidFill>
                            <a:schemeClr val="tx1"/>
                          </a:solidFill>
                          <a:effectLst/>
                          <a:latin typeface="+mn-lt"/>
                          <a:cs typeface="Lucida Sans Unicode" panose="020B0602030504020204" pitchFamily="34" charset="0"/>
                        </a:rPr>
                        <a:t>-20 %</a:t>
                      </a:r>
                      <a:endParaRPr lang="nb-NO" sz="1500" b="0" i="0" u="none" strike="noStrike" dirty="0">
                        <a:solidFill>
                          <a:schemeClr val="tx1"/>
                        </a:solidFill>
                        <a:effectLst/>
                        <a:latin typeface="+mn-lt"/>
                        <a:cs typeface="Lucida Sans Unicode" panose="020B0602030504020204" pitchFamily="34" charset="0"/>
                      </a:endParaRPr>
                    </a:p>
                  </a:txBody>
                  <a:tcPr marL="7144" marR="7144" marT="7144" marB="0" anchor="b"/>
                </a:tc>
                <a:extLst>
                  <a:ext uri="{0D108BD9-81ED-4DB2-BD59-A6C34878D82A}">
                    <a16:rowId xmlns:a16="http://schemas.microsoft.com/office/drawing/2014/main" val="1815757961"/>
                  </a:ext>
                </a:extLst>
              </a:tr>
              <a:tr h="393076">
                <a:tc>
                  <a:txBody>
                    <a:bodyPr/>
                    <a:lstStyle/>
                    <a:p>
                      <a:pPr algn="l" fontAlgn="b"/>
                      <a:r>
                        <a:rPr lang="nb-NO" sz="1500" b="1" u="none" strike="noStrike" dirty="0">
                          <a:effectLst/>
                          <a:latin typeface="+mn-lt"/>
                          <a:cs typeface="Lucida Sans Unicode" panose="020B0602030504020204" pitchFamily="34" charset="0"/>
                        </a:rPr>
                        <a:t>67-79 år</a:t>
                      </a:r>
                      <a:endParaRPr lang="nb-NO" sz="1500" b="1" i="0" u="none" strike="noStrike" dirty="0">
                        <a:solidFill>
                          <a:srgbClr val="000000"/>
                        </a:solidFill>
                        <a:effectLst/>
                        <a:latin typeface="+mn-lt"/>
                        <a:cs typeface="Lucida Sans Unicode" panose="020B0602030504020204" pitchFamily="34" charset="0"/>
                      </a:endParaRPr>
                    </a:p>
                  </a:txBody>
                  <a:tcPr marL="7144" marR="7144" marT="7144" marB="0" anchor="b"/>
                </a:tc>
                <a:tc>
                  <a:txBody>
                    <a:bodyPr/>
                    <a:lstStyle/>
                    <a:p>
                      <a:pPr algn="r" fontAlgn="b"/>
                      <a:r>
                        <a:rPr lang="nb-NO" sz="1500" b="0" i="0" u="none" strike="noStrike" dirty="0">
                          <a:solidFill>
                            <a:srgbClr val="000000"/>
                          </a:solidFill>
                          <a:effectLst/>
                          <a:latin typeface="+mn-lt"/>
                          <a:cs typeface="Lucida Sans Unicode" panose="020B0602030504020204" pitchFamily="34" charset="0"/>
                        </a:rPr>
                        <a:t>1 023</a:t>
                      </a:r>
                    </a:p>
                  </a:txBody>
                  <a:tcPr marL="7144" marR="7144" marT="7144" marB="0" anchor="b"/>
                </a:tc>
                <a:tc>
                  <a:txBody>
                    <a:bodyPr/>
                    <a:lstStyle/>
                    <a:p>
                      <a:pPr algn="r" fontAlgn="b"/>
                      <a:r>
                        <a:rPr lang="nb-NO" sz="1500" b="0" i="0" u="none" strike="noStrike" dirty="0">
                          <a:solidFill>
                            <a:srgbClr val="000000"/>
                          </a:solidFill>
                          <a:effectLst/>
                          <a:latin typeface="+mn-lt"/>
                          <a:cs typeface="Lucida Sans Unicode" panose="020B0602030504020204" pitchFamily="34" charset="0"/>
                        </a:rPr>
                        <a:t>1 340</a:t>
                      </a:r>
                    </a:p>
                  </a:txBody>
                  <a:tcPr marL="7144" marR="7144" marT="7144" marB="0" anchor="b"/>
                </a:tc>
                <a:tc>
                  <a:txBody>
                    <a:bodyPr/>
                    <a:lstStyle/>
                    <a:p>
                      <a:pPr algn="r" fontAlgn="b"/>
                      <a:r>
                        <a:rPr lang="nb-NO" sz="1500" u="none" strike="noStrike" dirty="0">
                          <a:solidFill>
                            <a:srgbClr val="FF0000"/>
                          </a:solidFill>
                          <a:effectLst/>
                          <a:latin typeface="+mn-lt"/>
                          <a:cs typeface="Lucida Sans Unicode" panose="020B0602030504020204" pitchFamily="34" charset="0"/>
                        </a:rPr>
                        <a:t>30 %</a:t>
                      </a:r>
                      <a:endParaRPr lang="nb-NO" sz="1500" b="0" i="0" u="none" strike="noStrike" dirty="0">
                        <a:solidFill>
                          <a:srgbClr val="FF0000"/>
                        </a:solidFill>
                        <a:effectLst/>
                        <a:latin typeface="+mn-lt"/>
                        <a:cs typeface="Lucida Sans Unicode" panose="020B0602030504020204" pitchFamily="34" charset="0"/>
                      </a:endParaRPr>
                    </a:p>
                  </a:txBody>
                  <a:tcPr marL="7144" marR="7144" marT="7144" marB="0" anchor="b"/>
                </a:tc>
                <a:extLst>
                  <a:ext uri="{0D108BD9-81ED-4DB2-BD59-A6C34878D82A}">
                    <a16:rowId xmlns:a16="http://schemas.microsoft.com/office/drawing/2014/main" val="4013564849"/>
                  </a:ext>
                </a:extLst>
              </a:tr>
              <a:tr h="393076">
                <a:tc>
                  <a:txBody>
                    <a:bodyPr/>
                    <a:lstStyle/>
                    <a:p>
                      <a:pPr algn="l" fontAlgn="b"/>
                      <a:r>
                        <a:rPr lang="nb-NO" sz="1500" b="1" u="none" strike="noStrike" dirty="0">
                          <a:effectLst/>
                          <a:latin typeface="+mn-lt"/>
                          <a:cs typeface="Lucida Sans Unicode" panose="020B0602030504020204" pitchFamily="34" charset="0"/>
                        </a:rPr>
                        <a:t>80-89 år</a:t>
                      </a:r>
                      <a:endParaRPr lang="nb-NO" sz="1500" b="1" i="0" u="none" strike="noStrike" dirty="0">
                        <a:solidFill>
                          <a:srgbClr val="000000"/>
                        </a:solidFill>
                        <a:effectLst/>
                        <a:latin typeface="+mn-lt"/>
                        <a:cs typeface="Lucida Sans Unicode" panose="020B0602030504020204" pitchFamily="34" charset="0"/>
                      </a:endParaRPr>
                    </a:p>
                  </a:txBody>
                  <a:tcPr marL="7144" marR="7144" marT="7144" marB="0" anchor="b"/>
                </a:tc>
                <a:tc>
                  <a:txBody>
                    <a:bodyPr/>
                    <a:lstStyle/>
                    <a:p>
                      <a:pPr algn="r" fontAlgn="b"/>
                      <a:r>
                        <a:rPr lang="nb-NO" sz="1500" b="0" i="0" u="none" strike="noStrike" dirty="0">
                          <a:solidFill>
                            <a:srgbClr val="000000"/>
                          </a:solidFill>
                          <a:effectLst/>
                          <a:latin typeface="+mn-lt"/>
                          <a:cs typeface="Lucida Sans Unicode" panose="020B0602030504020204" pitchFamily="34" charset="0"/>
                        </a:rPr>
                        <a:t>305</a:t>
                      </a:r>
                    </a:p>
                  </a:txBody>
                  <a:tcPr marL="7144" marR="7144" marT="7144" marB="0" anchor="b"/>
                </a:tc>
                <a:tc>
                  <a:txBody>
                    <a:bodyPr/>
                    <a:lstStyle/>
                    <a:p>
                      <a:pPr algn="r" fontAlgn="b"/>
                      <a:r>
                        <a:rPr lang="nb-NO" sz="1500" b="0" i="0" u="none" strike="noStrike" dirty="0">
                          <a:solidFill>
                            <a:srgbClr val="000000"/>
                          </a:solidFill>
                          <a:effectLst/>
                          <a:latin typeface="+mn-lt"/>
                          <a:cs typeface="Lucida Sans Unicode" panose="020B0602030504020204" pitchFamily="34" charset="0"/>
                        </a:rPr>
                        <a:t>627</a:t>
                      </a:r>
                    </a:p>
                  </a:txBody>
                  <a:tcPr marL="7144" marR="7144" marT="7144" marB="0" anchor="b"/>
                </a:tc>
                <a:tc>
                  <a:txBody>
                    <a:bodyPr/>
                    <a:lstStyle/>
                    <a:p>
                      <a:pPr algn="r" fontAlgn="b"/>
                      <a:r>
                        <a:rPr lang="nb-NO" sz="1500" u="none" strike="noStrike" dirty="0">
                          <a:solidFill>
                            <a:srgbClr val="FF0000"/>
                          </a:solidFill>
                          <a:effectLst/>
                          <a:latin typeface="+mn-lt"/>
                          <a:cs typeface="Lucida Sans Unicode" panose="020B0602030504020204" pitchFamily="34" charset="0"/>
                        </a:rPr>
                        <a:t>105 %</a:t>
                      </a:r>
                      <a:endParaRPr lang="nb-NO" sz="1500" b="0" i="0" u="none" strike="noStrike" dirty="0">
                        <a:solidFill>
                          <a:srgbClr val="FF0000"/>
                        </a:solidFill>
                        <a:effectLst/>
                        <a:latin typeface="+mn-lt"/>
                        <a:cs typeface="Lucida Sans Unicode" panose="020B0602030504020204" pitchFamily="34" charset="0"/>
                      </a:endParaRPr>
                    </a:p>
                  </a:txBody>
                  <a:tcPr marL="7144" marR="7144" marT="7144" marB="0" anchor="b"/>
                </a:tc>
                <a:extLst>
                  <a:ext uri="{0D108BD9-81ED-4DB2-BD59-A6C34878D82A}">
                    <a16:rowId xmlns:a16="http://schemas.microsoft.com/office/drawing/2014/main" val="1100626955"/>
                  </a:ext>
                </a:extLst>
              </a:tr>
              <a:tr h="393076">
                <a:tc>
                  <a:txBody>
                    <a:bodyPr/>
                    <a:lstStyle/>
                    <a:p>
                      <a:pPr algn="l" fontAlgn="b"/>
                      <a:r>
                        <a:rPr lang="nb-NO" sz="1500" b="1" u="none" strike="noStrike" dirty="0">
                          <a:effectLst/>
                          <a:latin typeface="+mn-lt"/>
                          <a:cs typeface="Lucida Sans Unicode" panose="020B0602030504020204" pitchFamily="34" charset="0"/>
                        </a:rPr>
                        <a:t>90 år og eldre</a:t>
                      </a:r>
                      <a:endParaRPr lang="nb-NO" sz="1500" b="1" i="0" u="none" strike="noStrike" dirty="0">
                        <a:solidFill>
                          <a:srgbClr val="000000"/>
                        </a:solidFill>
                        <a:effectLst/>
                        <a:latin typeface="+mn-lt"/>
                        <a:cs typeface="Lucida Sans Unicode" panose="020B0602030504020204" pitchFamily="34" charset="0"/>
                      </a:endParaRPr>
                    </a:p>
                  </a:txBody>
                  <a:tcPr marL="7144" marR="7144" marT="7144" marB="0" anchor="b"/>
                </a:tc>
                <a:tc>
                  <a:txBody>
                    <a:bodyPr/>
                    <a:lstStyle/>
                    <a:p>
                      <a:pPr algn="r" fontAlgn="b"/>
                      <a:r>
                        <a:rPr lang="nb-NO" sz="1500" b="0" i="0" u="none" strike="noStrike" dirty="0">
                          <a:solidFill>
                            <a:srgbClr val="000000"/>
                          </a:solidFill>
                          <a:effectLst/>
                          <a:latin typeface="+mn-lt"/>
                          <a:cs typeface="Lucida Sans Unicode" panose="020B0602030504020204" pitchFamily="34" charset="0"/>
                        </a:rPr>
                        <a:t>72</a:t>
                      </a:r>
                    </a:p>
                  </a:txBody>
                  <a:tcPr marL="7144" marR="7144" marT="7144" marB="0" anchor="b"/>
                </a:tc>
                <a:tc>
                  <a:txBody>
                    <a:bodyPr/>
                    <a:lstStyle/>
                    <a:p>
                      <a:pPr algn="r" fontAlgn="b"/>
                      <a:r>
                        <a:rPr lang="nb-NO" sz="1500" b="0" i="0" u="none" strike="noStrike" dirty="0">
                          <a:solidFill>
                            <a:srgbClr val="000000"/>
                          </a:solidFill>
                          <a:effectLst/>
                          <a:latin typeface="+mn-lt"/>
                          <a:cs typeface="Lucida Sans Unicode" panose="020B0602030504020204" pitchFamily="34" charset="0"/>
                        </a:rPr>
                        <a:t>157</a:t>
                      </a:r>
                    </a:p>
                  </a:txBody>
                  <a:tcPr marL="7144" marR="7144" marT="7144" marB="0" anchor="b"/>
                </a:tc>
                <a:tc>
                  <a:txBody>
                    <a:bodyPr/>
                    <a:lstStyle/>
                    <a:p>
                      <a:pPr algn="r" fontAlgn="b"/>
                      <a:r>
                        <a:rPr lang="nb-NO" sz="1500" u="none" strike="noStrike" dirty="0">
                          <a:solidFill>
                            <a:srgbClr val="FF0000"/>
                          </a:solidFill>
                          <a:effectLst/>
                          <a:latin typeface="+mn-lt"/>
                          <a:cs typeface="Lucida Sans Unicode" panose="020B0602030504020204" pitchFamily="34" charset="0"/>
                        </a:rPr>
                        <a:t>118 %</a:t>
                      </a:r>
                      <a:endParaRPr lang="nb-NO" sz="1500" b="0" i="0" u="none" strike="noStrike" dirty="0">
                        <a:solidFill>
                          <a:srgbClr val="FF0000"/>
                        </a:solidFill>
                        <a:effectLst/>
                        <a:latin typeface="+mn-lt"/>
                        <a:cs typeface="Lucida Sans Unicode" panose="020B0602030504020204" pitchFamily="34" charset="0"/>
                      </a:endParaRPr>
                    </a:p>
                  </a:txBody>
                  <a:tcPr marL="7144" marR="7144" marT="7144" marB="0" anchor="b"/>
                </a:tc>
                <a:extLst>
                  <a:ext uri="{0D108BD9-81ED-4DB2-BD59-A6C34878D82A}">
                    <a16:rowId xmlns:a16="http://schemas.microsoft.com/office/drawing/2014/main" val="600196406"/>
                  </a:ext>
                </a:extLst>
              </a:tr>
              <a:tr h="393076">
                <a:tc>
                  <a:txBody>
                    <a:bodyPr/>
                    <a:lstStyle/>
                    <a:p>
                      <a:pPr algn="l" fontAlgn="b"/>
                      <a:endParaRPr lang="nb-NO" sz="1500" b="1" i="0" u="none" strike="noStrike" dirty="0">
                        <a:solidFill>
                          <a:srgbClr val="000000"/>
                        </a:solidFill>
                        <a:effectLst/>
                        <a:latin typeface="+mn-lt"/>
                        <a:cs typeface="Lucida Sans Unicode" panose="020B0602030504020204" pitchFamily="34" charset="0"/>
                      </a:endParaRPr>
                    </a:p>
                  </a:txBody>
                  <a:tcPr marL="7144" marR="7144" marT="7144" marB="0" anchor="b"/>
                </a:tc>
                <a:tc>
                  <a:txBody>
                    <a:bodyPr/>
                    <a:lstStyle/>
                    <a:p>
                      <a:pPr algn="r" fontAlgn="b"/>
                      <a:r>
                        <a:rPr lang="nb-NO" sz="1500" b="1" i="0" u="none" strike="noStrike" dirty="0">
                          <a:solidFill>
                            <a:srgbClr val="000000"/>
                          </a:solidFill>
                          <a:effectLst/>
                          <a:latin typeface="+mn-lt"/>
                          <a:cs typeface="Lucida Sans Unicode" panose="020B0602030504020204" pitchFamily="34" charset="0"/>
                        </a:rPr>
                        <a:t>7 777</a:t>
                      </a:r>
                    </a:p>
                  </a:txBody>
                  <a:tcPr marL="7144" marR="7144" marT="7144" marB="0" anchor="b"/>
                </a:tc>
                <a:tc>
                  <a:txBody>
                    <a:bodyPr/>
                    <a:lstStyle/>
                    <a:p>
                      <a:pPr algn="r" fontAlgn="b"/>
                      <a:r>
                        <a:rPr lang="nb-NO" sz="1500" b="1" i="0" u="none" strike="noStrike" dirty="0">
                          <a:solidFill>
                            <a:srgbClr val="000000"/>
                          </a:solidFill>
                          <a:effectLst/>
                          <a:latin typeface="+mn-lt"/>
                          <a:cs typeface="Lucida Sans Unicode" panose="020B0602030504020204" pitchFamily="34" charset="0"/>
                        </a:rPr>
                        <a:t>7 462</a:t>
                      </a:r>
                    </a:p>
                  </a:txBody>
                  <a:tcPr marL="7144" marR="7144" marT="7144" marB="0" anchor="b"/>
                </a:tc>
                <a:tc>
                  <a:txBody>
                    <a:bodyPr/>
                    <a:lstStyle/>
                    <a:p>
                      <a:pPr algn="r" fontAlgn="b"/>
                      <a:r>
                        <a:rPr lang="nb-NO" sz="1500" b="1" u="none" strike="noStrike" dirty="0">
                          <a:solidFill>
                            <a:schemeClr val="tx1"/>
                          </a:solidFill>
                          <a:effectLst/>
                          <a:latin typeface="+mn-lt"/>
                          <a:cs typeface="Lucida Sans Unicode" panose="020B0602030504020204" pitchFamily="34" charset="0"/>
                        </a:rPr>
                        <a:t>-4 %</a:t>
                      </a:r>
                      <a:endParaRPr lang="nb-NO" sz="1500" b="1" i="0" u="none" strike="noStrike" dirty="0">
                        <a:solidFill>
                          <a:schemeClr val="tx1"/>
                        </a:solidFill>
                        <a:effectLst/>
                        <a:latin typeface="+mn-lt"/>
                        <a:cs typeface="Lucida Sans Unicode" panose="020B0602030504020204" pitchFamily="34" charset="0"/>
                      </a:endParaRPr>
                    </a:p>
                  </a:txBody>
                  <a:tcPr marL="7144" marR="7144" marT="7144" marB="0" anchor="b"/>
                </a:tc>
                <a:extLst>
                  <a:ext uri="{0D108BD9-81ED-4DB2-BD59-A6C34878D82A}">
                    <a16:rowId xmlns:a16="http://schemas.microsoft.com/office/drawing/2014/main" val="643332061"/>
                  </a:ext>
                </a:extLst>
              </a:tr>
            </a:tbl>
          </a:graphicData>
        </a:graphic>
      </p:graphicFrame>
      <p:sp>
        <p:nvSpPr>
          <p:cNvPr id="10" name="TekstSylinder 9"/>
          <p:cNvSpPr txBox="1"/>
          <p:nvPr/>
        </p:nvSpPr>
        <p:spPr>
          <a:xfrm>
            <a:off x="2074446" y="5035954"/>
            <a:ext cx="5209674" cy="261610"/>
          </a:xfrm>
          <a:prstGeom prst="rect">
            <a:avLst/>
          </a:prstGeom>
          <a:noFill/>
        </p:spPr>
        <p:txBody>
          <a:bodyPr wrap="square" rtlCol="0">
            <a:spAutoFit/>
          </a:bodyPr>
          <a:lstStyle/>
          <a:p>
            <a:r>
              <a:rPr lang="nb-NO" sz="1100" b="1" i="1" dirty="0"/>
              <a:t>Kilde: SSB befolkningsframskriving 2022-2040</a:t>
            </a:r>
          </a:p>
        </p:txBody>
      </p:sp>
      <p:sp>
        <p:nvSpPr>
          <p:cNvPr id="12" name="Pil venstre 11"/>
          <p:cNvSpPr/>
          <p:nvPr/>
        </p:nvSpPr>
        <p:spPr>
          <a:xfrm>
            <a:off x="8165433" y="3365357"/>
            <a:ext cx="499310" cy="2045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3" name="Pil venstre 12"/>
          <p:cNvSpPr/>
          <p:nvPr/>
        </p:nvSpPr>
        <p:spPr>
          <a:xfrm>
            <a:off x="8165432" y="3643962"/>
            <a:ext cx="499310" cy="2045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4" name="Pil venstre 13"/>
          <p:cNvSpPr/>
          <p:nvPr/>
        </p:nvSpPr>
        <p:spPr>
          <a:xfrm>
            <a:off x="8165431" y="3922568"/>
            <a:ext cx="499310" cy="2045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5" name="Ellipse 14"/>
          <p:cNvSpPr/>
          <p:nvPr/>
        </p:nvSpPr>
        <p:spPr>
          <a:xfrm>
            <a:off x="6841385" y="3159690"/>
            <a:ext cx="3147401" cy="11730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5" name="TekstSylinder 4"/>
          <p:cNvSpPr txBox="1"/>
          <p:nvPr/>
        </p:nvSpPr>
        <p:spPr>
          <a:xfrm>
            <a:off x="8832305" y="3365358"/>
            <a:ext cx="1285249" cy="584775"/>
          </a:xfrm>
          <a:prstGeom prst="rect">
            <a:avLst/>
          </a:prstGeom>
          <a:noFill/>
        </p:spPr>
        <p:txBody>
          <a:bodyPr wrap="square" rtlCol="0">
            <a:spAutoFit/>
          </a:bodyPr>
          <a:lstStyle/>
          <a:p>
            <a:r>
              <a:rPr lang="nb-NO" sz="1600" b="1" dirty="0"/>
              <a:t>Ressurs?</a:t>
            </a:r>
          </a:p>
          <a:p>
            <a:r>
              <a:rPr lang="nb-NO" sz="1600" b="1" dirty="0"/>
              <a:t>Utfordring?</a:t>
            </a:r>
          </a:p>
        </p:txBody>
      </p:sp>
      <p:pic>
        <p:nvPicPr>
          <p:cNvPr id="7" name="Bilde 6">
            <a:extLst>
              <a:ext uri="{FF2B5EF4-FFF2-40B4-BE49-F238E27FC236}">
                <a16:creationId xmlns:a16="http://schemas.microsoft.com/office/drawing/2014/main" id="{F7D6020B-3B8D-A5E8-68D7-18763EC07D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371" y="211265"/>
            <a:ext cx="1308100" cy="457200"/>
          </a:xfrm>
          <a:prstGeom prst="rect">
            <a:avLst/>
          </a:prstGeom>
          <a:noFill/>
          <a:ln>
            <a:noFill/>
          </a:ln>
        </p:spPr>
      </p:pic>
    </p:spTree>
    <p:extLst>
      <p:ext uri="{BB962C8B-B14F-4D97-AF65-F5344CB8AC3E}">
        <p14:creationId xmlns:p14="http://schemas.microsoft.com/office/powerpoint/2010/main" val="333050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F7C55B27-B861-1806-1057-223DFAA4DC4C}"/>
              </a:ext>
            </a:extLst>
          </p:cNvPr>
          <p:cNvPicPr>
            <a:picLocks noChangeAspect="1"/>
          </p:cNvPicPr>
          <p:nvPr/>
        </p:nvPicPr>
        <p:blipFill>
          <a:blip r:embed="rId2"/>
          <a:srcRect b="900"/>
          <a:stretch/>
        </p:blipFill>
        <p:spPr>
          <a:xfrm>
            <a:off x="20" y="1282"/>
            <a:ext cx="12191980" cy="6856718"/>
          </a:xfrm>
          <a:prstGeom prst="rect">
            <a:avLst/>
          </a:prstGeom>
        </p:spPr>
      </p:pic>
    </p:spTree>
    <p:extLst>
      <p:ext uri="{BB962C8B-B14F-4D97-AF65-F5344CB8AC3E}">
        <p14:creationId xmlns:p14="http://schemas.microsoft.com/office/powerpoint/2010/main" val="6451375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7B935006-69C0-7292-0E9B-5211294D62C7}"/>
              </a:ext>
            </a:extLst>
          </p:cNvPr>
          <p:cNvPicPr>
            <a:picLocks noChangeAspect="1"/>
          </p:cNvPicPr>
          <p:nvPr/>
        </p:nvPicPr>
        <p:blipFill>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12624879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CA1DAEA-A827-AADE-7DC8-6B80797103BC}"/>
              </a:ext>
            </a:extLst>
          </p:cNvPr>
          <p:cNvSpPr>
            <a:spLocks noGrp="1"/>
          </p:cNvSpPr>
          <p:nvPr>
            <p:ph type="title"/>
          </p:nvPr>
        </p:nvSpPr>
        <p:spPr>
          <a:xfrm>
            <a:off x="5106589" y="1406264"/>
            <a:ext cx="2672721" cy="1823379"/>
          </a:xfrm>
          <a:noFill/>
        </p:spPr>
        <p:txBody>
          <a:bodyPr vert="horz" lIns="91440" tIns="45720" rIns="91440" bIns="45720" rtlCol="0" anchor="b">
            <a:normAutofit fontScale="90000"/>
          </a:bodyPr>
          <a:lstStyle/>
          <a:p>
            <a:pPr>
              <a:lnSpc>
                <a:spcPct val="100000"/>
              </a:lnSpc>
            </a:pPr>
            <a:br>
              <a:rPr lang="en-US" sz="1800" dirty="0"/>
            </a:br>
            <a:br>
              <a:rPr lang="en-US" sz="1800" dirty="0"/>
            </a:br>
            <a:r>
              <a:rPr lang="en-US" sz="1800" dirty="0" err="1">
                <a:latin typeface="Calibri" panose="020F0502020204030204" pitchFamily="34" charset="0"/>
                <a:ea typeface="Calibri" panose="020F0502020204030204" pitchFamily="34" charset="0"/>
                <a:cs typeface="Calibri" panose="020F0502020204030204" pitchFamily="34" charset="0"/>
              </a:rPr>
              <a:t>Demografiske</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endringer</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arbeidslivet</a:t>
            </a:r>
            <a:br>
              <a:rPr lang="en-US" sz="1800" dirty="0">
                <a:latin typeface="Calibri" panose="020F0502020204030204" pitchFamily="34" charset="0"/>
                <a:ea typeface="Calibri" panose="020F0502020204030204" pitchFamily="34" charset="0"/>
                <a:cs typeface="Calibri" panose="020F0502020204030204" pitchFamily="34" charset="0"/>
              </a:rPr>
            </a:br>
            <a:br>
              <a:rPr lang="en-US" sz="1800" dirty="0">
                <a:latin typeface="Calibri" panose="020F0502020204030204" pitchFamily="34" charset="0"/>
                <a:ea typeface="Calibri" panose="020F0502020204030204" pitchFamily="34" charset="0"/>
                <a:cs typeface="Calibri" panose="020F0502020204030204" pitchFamily="34" charset="0"/>
              </a:rPr>
            </a:br>
            <a:r>
              <a:rPr lang="en-US" sz="1800" dirty="0">
                <a:latin typeface="Calibri" panose="020F0502020204030204" pitchFamily="34" charset="0"/>
                <a:ea typeface="Calibri" panose="020F0502020204030204" pitchFamily="34" charset="0"/>
                <a:cs typeface="Calibri" panose="020F0502020204030204" pitchFamily="34" charset="0"/>
              </a:rPr>
              <a:t>Dette handler </a:t>
            </a:r>
            <a:r>
              <a:rPr lang="en-US" sz="1800" dirty="0" err="1">
                <a:latin typeface="Calibri" panose="020F0502020204030204" pitchFamily="34" charset="0"/>
                <a:ea typeface="Calibri" panose="020F0502020204030204" pitchFamily="34" charset="0"/>
                <a:cs typeface="Calibri" panose="020F0502020204030204" pitchFamily="34" charset="0"/>
              </a:rPr>
              <a:t>ikke</a:t>
            </a:r>
            <a:r>
              <a:rPr lang="en-US" sz="1800" dirty="0">
                <a:latin typeface="Calibri" panose="020F0502020204030204" pitchFamily="34" charset="0"/>
                <a:ea typeface="Calibri" panose="020F0502020204030204" pitchFamily="34" charset="0"/>
                <a:cs typeface="Calibri" panose="020F0502020204030204" pitchFamily="34" charset="0"/>
              </a:rPr>
              <a:t> bare om å </a:t>
            </a:r>
            <a:r>
              <a:rPr lang="en-US" sz="1800" dirty="0" err="1">
                <a:latin typeface="Calibri" panose="020F0502020204030204" pitchFamily="34" charset="0"/>
                <a:ea typeface="Calibri" panose="020F0502020204030204" pitchFamily="34" charset="0"/>
                <a:cs typeface="Calibri" panose="020F0502020204030204" pitchFamily="34" charset="0"/>
              </a:rPr>
              <a:t>møte</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demografiske</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utfordringer</a:t>
            </a:r>
            <a:r>
              <a:rPr lang="en-US" sz="1800" dirty="0">
                <a:latin typeface="Calibri" panose="020F0502020204030204" pitchFamily="34" charset="0"/>
                <a:ea typeface="Calibri" panose="020F0502020204030204" pitchFamily="34" charset="0"/>
                <a:cs typeface="Calibri" panose="020F0502020204030204" pitchFamily="34" charset="0"/>
              </a:rPr>
              <a:t>, men om å </a:t>
            </a:r>
            <a:r>
              <a:rPr lang="en-US" sz="1800" dirty="0" err="1">
                <a:latin typeface="Calibri" panose="020F0502020204030204" pitchFamily="34" charset="0"/>
                <a:ea typeface="Calibri" panose="020F0502020204030204" pitchFamily="34" charset="0"/>
                <a:cs typeface="Calibri" panose="020F0502020204030204" pitchFamily="34" charset="0"/>
              </a:rPr>
              <a:t>utnytte</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potensialet</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som</a:t>
            </a:r>
            <a:r>
              <a:rPr lang="en-US" sz="1800" dirty="0">
                <a:latin typeface="Calibri" panose="020F0502020204030204" pitchFamily="34" charset="0"/>
                <a:ea typeface="Calibri" panose="020F0502020204030204" pitchFamily="34" charset="0"/>
                <a:cs typeface="Calibri" panose="020F0502020204030204" pitchFamily="34" charset="0"/>
              </a:rPr>
              <a:t> ligger </a:t>
            </a:r>
            <a:r>
              <a:rPr lang="en-US" sz="1800" dirty="0" err="1">
                <a:latin typeface="Calibri" panose="020F0502020204030204" pitchFamily="34" charset="0"/>
                <a:ea typeface="Calibri" panose="020F0502020204030204" pitchFamily="34" charset="0"/>
                <a:cs typeface="Calibri" panose="020F0502020204030204" pitchFamily="34" charset="0"/>
              </a:rPr>
              <a:t>i</a:t>
            </a:r>
            <a:r>
              <a:rPr lang="en-US" sz="1800" dirty="0">
                <a:latin typeface="Calibri" panose="020F0502020204030204" pitchFamily="34" charset="0"/>
                <a:ea typeface="Calibri" panose="020F0502020204030204" pitchFamily="34" charset="0"/>
                <a:cs typeface="Calibri" panose="020F0502020204030204" pitchFamily="34" charset="0"/>
              </a:rPr>
              <a:t> et </a:t>
            </a:r>
            <a:r>
              <a:rPr lang="en-US" sz="1800" dirty="0" err="1">
                <a:latin typeface="Calibri" panose="020F0502020204030204" pitchFamily="34" charset="0"/>
                <a:ea typeface="Calibri" panose="020F0502020204030204" pitchFamily="34" charset="0"/>
                <a:cs typeface="Calibri" panose="020F0502020204030204" pitchFamily="34" charset="0"/>
              </a:rPr>
              <a:t>aldersmangfoldig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arbeidsliv</a:t>
            </a:r>
            <a:r>
              <a:rPr lang="en-US" sz="1800" dirty="0">
                <a:latin typeface="Calibri" panose="020F0502020204030204" pitchFamily="34" charset="0"/>
                <a:ea typeface="Calibri" panose="020F0502020204030204" pitchFamily="34" charset="0"/>
                <a:cs typeface="Calibri" panose="020F0502020204030204" pitchFamily="34" charset="0"/>
              </a:rPr>
              <a:t> for å </a:t>
            </a:r>
            <a:r>
              <a:rPr lang="en-US" sz="1800" dirty="0" err="1">
                <a:latin typeface="Calibri" panose="020F0502020204030204" pitchFamily="34" charset="0"/>
                <a:ea typeface="Calibri" panose="020F0502020204030204" pitchFamily="34" charset="0"/>
                <a:cs typeface="Calibri" panose="020F0502020204030204" pitchFamily="34" charset="0"/>
              </a:rPr>
              <a:t>skape</a:t>
            </a:r>
            <a:r>
              <a:rPr lang="en-US" sz="1800" dirty="0">
                <a:latin typeface="Calibri" panose="020F0502020204030204" pitchFamily="34" charset="0"/>
                <a:ea typeface="Calibri" panose="020F0502020204030204" pitchFamily="34" charset="0"/>
                <a:cs typeface="Calibri" panose="020F0502020204030204" pitchFamily="34" charset="0"/>
              </a:rPr>
              <a:t> innovative, </a:t>
            </a:r>
            <a:r>
              <a:rPr lang="en-US" sz="1800" dirty="0" err="1">
                <a:latin typeface="Calibri" panose="020F0502020204030204" pitchFamily="34" charset="0"/>
                <a:ea typeface="Calibri" panose="020F0502020204030204" pitchFamily="34" charset="0"/>
                <a:cs typeface="Calibri" panose="020F0502020204030204" pitchFamily="34" charset="0"/>
              </a:rPr>
              <a:t>robuste</a:t>
            </a:r>
            <a:r>
              <a:rPr lang="en-US" sz="1800" dirty="0">
                <a:latin typeface="Calibri" panose="020F0502020204030204" pitchFamily="34" charset="0"/>
                <a:ea typeface="Calibri" panose="020F0502020204030204" pitchFamily="34" charset="0"/>
                <a:cs typeface="Calibri" panose="020F0502020204030204" pitchFamily="34" charset="0"/>
              </a:rPr>
              <a:t> og </a:t>
            </a:r>
            <a:r>
              <a:rPr lang="en-US" sz="1800" dirty="0" err="1">
                <a:latin typeface="Calibri" panose="020F0502020204030204" pitchFamily="34" charset="0"/>
                <a:ea typeface="Calibri" panose="020F0502020204030204" pitchFamily="34" charset="0"/>
                <a:cs typeface="Calibri" panose="020F0502020204030204" pitchFamily="34" charset="0"/>
              </a:rPr>
              <a:t>produktive</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organisasjoner</a:t>
            </a:r>
            <a:r>
              <a:rPr lang="en-US" sz="1800" dirty="0">
                <a:latin typeface="Calibri" panose="020F0502020204030204" pitchFamily="34" charset="0"/>
                <a:ea typeface="Calibri" panose="020F0502020204030204" pitchFamily="34" charset="0"/>
                <a:cs typeface="Calibri" panose="020F0502020204030204" pitchFamily="34" charset="0"/>
              </a:rPr>
              <a:t>. </a:t>
            </a:r>
          </a:p>
        </p:txBody>
      </p:sp>
      <p:pic>
        <p:nvPicPr>
          <p:cNvPr id="4" name="x_Bilde 1">
            <a:extLst>
              <a:ext uri="{FF2B5EF4-FFF2-40B4-BE49-F238E27FC236}">
                <a16:creationId xmlns:a16="http://schemas.microsoft.com/office/drawing/2014/main" id="{C2E52E6A-3D54-0507-7493-2F3EF551D8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080" y="187588"/>
            <a:ext cx="1308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e 7">
            <a:extLst>
              <a:ext uri="{FF2B5EF4-FFF2-40B4-BE49-F238E27FC236}">
                <a16:creationId xmlns:a16="http://schemas.microsoft.com/office/drawing/2014/main" id="{55038E4E-D486-5C6A-56B7-C56118895A71}"/>
              </a:ext>
            </a:extLst>
          </p:cNvPr>
          <p:cNvPicPr>
            <a:picLocks noChangeAspect="1"/>
          </p:cNvPicPr>
          <p:nvPr/>
        </p:nvPicPr>
        <p:blipFill>
          <a:blip r:embed="rId4"/>
          <a:stretch>
            <a:fillRect/>
          </a:stretch>
        </p:blipFill>
        <p:spPr>
          <a:xfrm>
            <a:off x="806432" y="873308"/>
            <a:ext cx="3797174" cy="5219484"/>
          </a:xfrm>
          <a:prstGeom prst="rect">
            <a:avLst/>
          </a:prstGeom>
        </p:spPr>
      </p:pic>
      <p:pic>
        <p:nvPicPr>
          <p:cNvPr id="4098" name="Picture 2" descr="Thumbnail Image frivillige">
            <a:extLst>
              <a:ext uri="{FF2B5EF4-FFF2-40B4-BE49-F238E27FC236}">
                <a16:creationId xmlns:a16="http://schemas.microsoft.com/office/drawing/2014/main" id="{D3DFF003-0D00-2E51-DCF8-4116E950F2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2690" y="3444509"/>
            <a:ext cx="3208625" cy="3208625"/>
          </a:xfrm>
          <a:prstGeom prst="rect">
            <a:avLst/>
          </a:prstGeom>
          <a:noFill/>
          <a:extLst>
            <a:ext uri="{909E8E84-426E-40DD-AFC4-6F175D3DCCD1}">
              <a14:hiddenFill xmlns:a14="http://schemas.microsoft.com/office/drawing/2010/main">
                <a:solidFill>
                  <a:srgbClr val="FFFFFF"/>
                </a:solidFill>
              </a14:hiddenFill>
            </a:ext>
          </a:extLst>
        </p:spPr>
      </p:pic>
      <p:sp>
        <p:nvSpPr>
          <p:cNvPr id="12" name="TekstSylinder 11">
            <a:extLst>
              <a:ext uri="{FF2B5EF4-FFF2-40B4-BE49-F238E27FC236}">
                <a16:creationId xmlns:a16="http://schemas.microsoft.com/office/drawing/2014/main" id="{66A56E94-327E-A8B5-89AF-A916A9D487EF}"/>
              </a:ext>
            </a:extLst>
          </p:cNvPr>
          <p:cNvSpPr txBox="1"/>
          <p:nvPr/>
        </p:nvSpPr>
        <p:spPr>
          <a:xfrm>
            <a:off x="8282293" y="2941872"/>
            <a:ext cx="2672721" cy="369332"/>
          </a:xfrm>
          <a:prstGeom prst="rect">
            <a:avLst/>
          </a:prstGeom>
          <a:noFill/>
        </p:spPr>
        <p:txBody>
          <a:bodyPr wrap="square" rtlCol="0">
            <a:spAutoFit/>
          </a:bodyPr>
          <a:lstStyle/>
          <a:p>
            <a:r>
              <a:rPr lang="nb-NO" sz="1800" dirty="0">
                <a:solidFill>
                  <a:srgbClr val="000000"/>
                </a:solidFill>
                <a:effectLst/>
                <a:latin typeface="Aptos" panose="020B0004020202020204" pitchFamily="34" charset="0"/>
              </a:rPr>
              <a:t>Frivillige arbeid</a:t>
            </a:r>
            <a:endParaRPr lang="nb-NO" dirty="0"/>
          </a:p>
        </p:txBody>
      </p:sp>
      <p:pic>
        <p:nvPicPr>
          <p:cNvPr id="15" name="Bilde 14">
            <a:extLst>
              <a:ext uri="{FF2B5EF4-FFF2-40B4-BE49-F238E27FC236}">
                <a16:creationId xmlns:a16="http://schemas.microsoft.com/office/drawing/2014/main" id="{A9CDDD9D-E3A0-5E5A-BA41-93BF11932ECC}"/>
              </a:ext>
            </a:extLst>
          </p:cNvPr>
          <p:cNvPicPr>
            <a:picLocks noChangeAspect="1"/>
          </p:cNvPicPr>
          <p:nvPr/>
        </p:nvPicPr>
        <p:blipFill>
          <a:blip r:embed="rId6"/>
          <a:stretch>
            <a:fillRect/>
          </a:stretch>
        </p:blipFill>
        <p:spPr>
          <a:xfrm>
            <a:off x="5160977" y="3798332"/>
            <a:ext cx="1866996" cy="692186"/>
          </a:xfrm>
          <a:prstGeom prst="rect">
            <a:avLst/>
          </a:prstGeom>
        </p:spPr>
      </p:pic>
      <p:sp>
        <p:nvSpPr>
          <p:cNvPr id="20" name="TekstSylinder 19">
            <a:extLst>
              <a:ext uri="{FF2B5EF4-FFF2-40B4-BE49-F238E27FC236}">
                <a16:creationId xmlns:a16="http://schemas.microsoft.com/office/drawing/2014/main" id="{D3A44AEE-6F5B-1E62-68A7-1502034BB6FA}"/>
              </a:ext>
            </a:extLst>
          </p:cNvPr>
          <p:cNvSpPr txBox="1"/>
          <p:nvPr/>
        </p:nvSpPr>
        <p:spPr>
          <a:xfrm>
            <a:off x="9689470" y="6279434"/>
            <a:ext cx="2568262" cy="261610"/>
          </a:xfrm>
          <a:prstGeom prst="rect">
            <a:avLst/>
          </a:prstGeom>
          <a:noFill/>
        </p:spPr>
        <p:txBody>
          <a:bodyPr wrap="square">
            <a:spAutoFit/>
          </a:bodyPr>
          <a:lstStyle/>
          <a:p>
            <a:r>
              <a:rPr lang="nb-NO" sz="1100" dirty="0">
                <a:solidFill>
                  <a:schemeClr val="bg1"/>
                </a:solidFill>
              </a:rPr>
              <a:t>illustrasjon : KI-generert</a:t>
            </a:r>
          </a:p>
        </p:txBody>
      </p:sp>
      <p:sp>
        <p:nvSpPr>
          <p:cNvPr id="21" name="TekstSylinder 20">
            <a:extLst>
              <a:ext uri="{FF2B5EF4-FFF2-40B4-BE49-F238E27FC236}">
                <a16:creationId xmlns:a16="http://schemas.microsoft.com/office/drawing/2014/main" id="{6DD9F356-1CFC-EBBE-E4C7-080DF7618B5E}"/>
              </a:ext>
            </a:extLst>
          </p:cNvPr>
          <p:cNvSpPr txBox="1"/>
          <p:nvPr/>
        </p:nvSpPr>
        <p:spPr>
          <a:xfrm>
            <a:off x="5045938" y="3429000"/>
            <a:ext cx="1866996" cy="369332"/>
          </a:xfrm>
          <a:prstGeom prst="rect">
            <a:avLst/>
          </a:prstGeom>
          <a:noFill/>
        </p:spPr>
        <p:txBody>
          <a:bodyPr wrap="square" rtlCol="0">
            <a:spAutoFit/>
          </a:bodyPr>
          <a:lstStyle/>
          <a:p>
            <a:r>
              <a:rPr lang="nb-NO" dirty="0"/>
              <a:t>Omsorgstrappen</a:t>
            </a:r>
          </a:p>
        </p:txBody>
      </p:sp>
      <p:sp>
        <p:nvSpPr>
          <p:cNvPr id="25" name="TekstSylinder 24">
            <a:extLst>
              <a:ext uri="{FF2B5EF4-FFF2-40B4-BE49-F238E27FC236}">
                <a16:creationId xmlns:a16="http://schemas.microsoft.com/office/drawing/2014/main" id="{32C8E5B1-99A2-F5D3-BABC-487CB26C4DAB}"/>
              </a:ext>
            </a:extLst>
          </p:cNvPr>
          <p:cNvSpPr txBox="1"/>
          <p:nvPr/>
        </p:nvSpPr>
        <p:spPr>
          <a:xfrm>
            <a:off x="8412691" y="723004"/>
            <a:ext cx="2860280" cy="923330"/>
          </a:xfrm>
          <a:prstGeom prst="rect">
            <a:avLst/>
          </a:prstGeom>
          <a:noFill/>
        </p:spPr>
        <p:txBody>
          <a:bodyPr wrap="square" rtlCol="0">
            <a:spAutoFit/>
          </a:bodyPr>
          <a:lstStyle/>
          <a:p>
            <a:r>
              <a:rPr lang="nb-NO" b="1" i="1" dirty="0">
                <a:latin typeface="Calibri" panose="020F0502020204030204" pitchFamily="34" charset="0"/>
                <a:ea typeface="Calibri" panose="020F0502020204030204" pitchFamily="34" charset="0"/>
                <a:cs typeface="Calibri" panose="020F0502020204030204" pitchFamily="34" charset="0"/>
              </a:rPr>
              <a:t>Det er ikke en helsekrise, men omfatter hele kommunen og samfunnet</a:t>
            </a:r>
          </a:p>
        </p:txBody>
      </p:sp>
      <p:pic>
        <p:nvPicPr>
          <p:cNvPr id="5" name="Bilde 4">
            <a:extLst>
              <a:ext uri="{FF2B5EF4-FFF2-40B4-BE49-F238E27FC236}">
                <a16:creationId xmlns:a16="http://schemas.microsoft.com/office/drawing/2014/main" id="{13E5158A-24A5-BD46-0EE0-008A2BC18871}"/>
              </a:ext>
            </a:extLst>
          </p:cNvPr>
          <p:cNvPicPr>
            <a:picLocks noChangeAspect="1"/>
          </p:cNvPicPr>
          <p:nvPr/>
        </p:nvPicPr>
        <p:blipFill>
          <a:blip r:embed="rId7"/>
          <a:stretch>
            <a:fillRect/>
          </a:stretch>
        </p:blipFill>
        <p:spPr>
          <a:xfrm>
            <a:off x="10095135" y="1646334"/>
            <a:ext cx="1984170" cy="2256507"/>
          </a:xfrm>
          <a:prstGeom prst="rect">
            <a:avLst/>
          </a:prstGeom>
        </p:spPr>
      </p:pic>
      <p:pic>
        <p:nvPicPr>
          <p:cNvPr id="6" name="Bilde 5">
            <a:extLst>
              <a:ext uri="{FF2B5EF4-FFF2-40B4-BE49-F238E27FC236}">
                <a16:creationId xmlns:a16="http://schemas.microsoft.com/office/drawing/2014/main" id="{63464031-E21C-0C0E-4729-BA966B171552}"/>
              </a:ext>
            </a:extLst>
          </p:cNvPr>
          <p:cNvPicPr>
            <a:picLocks noChangeAspect="1"/>
          </p:cNvPicPr>
          <p:nvPr/>
        </p:nvPicPr>
        <p:blipFill>
          <a:blip r:embed="rId8"/>
          <a:stretch>
            <a:fillRect/>
          </a:stretch>
        </p:blipFill>
        <p:spPr>
          <a:xfrm>
            <a:off x="4385330" y="4784153"/>
            <a:ext cx="1973556" cy="1892315"/>
          </a:xfrm>
          <a:prstGeom prst="rect">
            <a:avLst/>
          </a:prstGeom>
        </p:spPr>
      </p:pic>
    </p:spTree>
    <p:extLst>
      <p:ext uri="{BB962C8B-B14F-4D97-AF65-F5344CB8AC3E}">
        <p14:creationId xmlns:p14="http://schemas.microsoft.com/office/powerpoint/2010/main" val="38288891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F970CA-8692-F3B9-0E2E-9ECB8658D2AC}"/>
              </a:ext>
            </a:extLst>
          </p:cNvPr>
          <p:cNvSpPr>
            <a:spLocks noGrp="1"/>
          </p:cNvSpPr>
          <p:nvPr>
            <p:ph type="title"/>
          </p:nvPr>
        </p:nvSpPr>
        <p:spPr/>
        <p:txBody>
          <a:bodyPr>
            <a:normAutofit/>
          </a:bodyPr>
          <a:lstStyle/>
          <a:p>
            <a:r>
              <a:rPr lang="nb-NO" sz="3600" dirty="0">
                <a:latin typeface="Calibri" panose="020F0502020204030204" pitchFamily="34" charset="0"/>
                <a:ea typeface="Calibri" panose="020F0502020204030204" pitchFamily="34" charset="0"/>
                <a:cs typeface="Calibri" panose="020F0502020204030204" pitchFamily="34" charset="0"/>
              </a:rPr>
              <a:t>Gjenspeiler vår Helse- og omsorgsplan</a:t>
            </a:r>
          </a:p>
        </p:txBody>
      </p:sp>
      <p:sp>
        <p:nvSpPr>
          <p:cNvPr id="3" name="Plassholder for innhold 2">
            <a:extLst>
              <a:ext uri="{FF2B5EF4-FFF2-40B4-BE49-F238E27FC236}">
                <a16:creationId xmlns:a16="http://schemas.microsoft.com/office/drawing/2014/main" id="{5BD998B5-B7ED-3391-74ED-0787E6485882}"/>
              </a:ext>
            </a:extLst>
          </p:cNvPr>
          <p:cNvSpPr>
            <a:spLocks noGrp="1"/>
          </p:cNvSpPr>
          <p:nvPr>
            <p:ph idx="1"/>
          </p:nvPr>
        </p:nvSpPr>
        <p:spPr/>
        <p:txBody>
          <a:bodyPr>
            <a:normAutofit lnSpcReduction="10000"/>
          </a:bodyPr>
          <a:lstStyle/>
          <a:p>
            <a:pPr marL="514350" indent="-514350">
              <a:buFont typeface="+mj-lt"/>
              <a:buAutoNum type="arabicPeriod"/>
            </a:pPr>
            <a:r>
              <a:rPr lang="nb-NO" sz="2800" i="0" dirty="0">
                <a:solidFill>
                  <a:srgbClr val="000000"/>
                </a:solidFill>
                <a:effectLst/>
                <a:latin typeface="Calibri" panose="020F0502020204030204" pitchFamily="34" charset="0"/>
              </a:rPr>
              <a:t>Innbyggeren mestrer egen helse, arbeid og meningsfull aktivitet så lenge som mulig</a:t>
            </a:r>
          </a:p>
          <a:p>
            <a:pPr marL="514350" indent="-514350">
              <a:buFont typeface="+mj-lt"/>
              <a:buAutoNum type="arabicPeriod"/>
            </a:pPr>
            <a:r>
              <a:rPr lang="nb-NO" sz="2800" dirty="0">
                <a:latin typeface="Calibri" panose="020F0502020204030204" pitchFamily="34" charset="0"/>
              </a:rPr>
              <a:t>Vi gir forsvarlig behandling og oppfølging til alle våre brukere</a:t>
            </a:r>
          </a:p>
          <a:p>
            <a:pPr marL="514350" indent="-514350">
              <a:buFont typeface="+mj-lt"/>
              <a:buAutoNum type="arabicPeriod"/>
            </a:pPr>
            <a:r>
              <a:rPr lang="nb-NO" sz="2800" i="0" dirty="0">
                <a:effectLst/>
                <a:latin typeface="Calibri" panose="020F0502020204030204" pitchFamily="34" charset="0"/>
              </a:rPr>
              <a:t>Vi bruker innovative og digitale løsninger som en del av helhetlige helse- og mestringstjenester. </a:t>
            </a:r>
          </a:p>
          <a:p>
            <a:pPr marL="514350" indent="-514350">
              <a:buFont typeface="+mj-lt"/>
              <a:buAutoNum type="arabicPeriod"/>
            </a:pPr>
            <a:r>
              <a:rPr lang="nb-NO" sz="2800" i="0" dirty="0">
                <a:effectLst/>
                <a:latin typeface="Calibri" panose="020F0502020204030204" pitchFamily="34" charset="0"/>
              </a:rPr>
              <a:t>Vi har god ressursutnyttelse og bærekraftig tjenesteproduksjon</a:t>
            </a:r>
          </a:p>
          <a:p>
            <a:pPr marL="514350" indent="-514350">
              <a:buFont typeface="+mj-lt"/>
              <a:buAutoNum type="arabicPeriod"/>
            </a:pPr>
            <a:r>
              <a:rPr lang="nb-NO" sz="2800" i="0" dirty="0">
                <a:effectLst/>
                <a:latin typeface="Calibri" panose="020F0502020204030204" pitchFamily="34" charset="0"/>
              </a:rPr>
              <a:t>Vi er en attraktiv arbeidsplass</a:t>
            </a:r>
          </a:p>
          <a:p>
            <a:pPr marL="514350" indent="-514350">
              <a:buFont typeface="+mj-lt"/>
              <a:buAutoNum type="arabicPeriod"/>
            </a:pPr>
            <a:r>
              <a:rPr lang="nn-NO" sz="2800" i="0" dirty="0">
                <a:effectLst/>
                <a:latin typeface="Calibri" panose="020F0502020204030204" pitchFamily="34" charset="0"/>
              </a:rPr>
              <a:t>Vi har kultur for samarbeid og samskaping på tvers av </a:t>
            </a:r>
            <a:r>
              <a:rPr lang="nn-NO" sz="2800" i="0" dirty="0" err="1">
                <a:effectLst/>
                <a:latin typeface="Calibri" panose="020F0502020204030204" pitchFamily="34" charset="0"/>
              </a:rPr>
              <a:t>sektorer</a:t>
            </a:r>
            <a:r>
              <a:rPr lang="nn-NO" sz="2800" i="0" dirty="0">
                <a:effectLst/>
                <a:latin typeface="Calibri" panose="020F0502020204030204" pitchFamily="34" charset="0"/>
              </a:rPr>
              <a:t>, organisasjon og </a:t>
            </a:r>
            <a:r>
              <a:rPr lang="nn-NO" sz="2800" i="0" dirty="0" err="1">
                <a:effectLst/>
                <a:latin typeface="Calibri" panose="020F0502020204030204" pitchFamily="34" charset="0"/>
              </a:rPr>
              <a:t>samfunnsaktører</a:t>
            </a:r>
            <a:endParaRPr lang="nn-NO" sz="2800" i="0" dirty="0">
              <a:effectLst/>
              <a:latin typeface="Calibri" panose="020F0502020204030204" pitchFamily="34" charset="0"/>
            </a:endParaRPr>
          </a:p>
          <a:p>
            <a:pPr marL="514350" indent="-514350">
              <a:buFont typeface="+mj-lt"/>
              <a:buAutoNum type="arabicPeriod"/>
            </a:pPr>
            <a:r>
              <a:rPr lang="nb-NO" dirty="0"/>
              <a:t>Flere punkter. forslag?</a:t>
            </a:r>
          </a:p>
          <a:p>
            <a:pPr marL="514350" indent="-514350">
              <a:buFont typeface="+mj-lt"/>
              <a:buAutoNum type="arabicPeriod"/>
            </a:pPr>
            <a:endParaRPr lang="nb-NO" sz="2800" dirty="0"/>
          </a:p>
          <a:p>
            <a:pPr marL="514350" indent="-514350">
              <a:buFont typeface="+mj-lt"/>
              <a:buAutoNum type="arabicPeriod"/>
            </a:pPr>
            <a:endParaRPr lang="nb-NO" sz="2800" b="1" dirty="0"/>
          </a:p>
          <a:p>
            <a:pPr marL="0" indent="0">
              <a:buNone/>
            </a:pPr>
            <a:endParaRPr lang="nb-NO" sz="2800" b="1" i="0" dirty="0">
              <a:effectLst/>
              <a:latin typeface="Calibri" panose="020F0502020204030204" pitchFamily="34" charset="0"/>
            </a:endParaRPr>
          </a:p>
          <a:p>
            <a:pPr marL="514350" indent="-514350">
              <a:buFont typeface="+mj-lt"/>
              <a:buAutoNum type="arabicPeriod"/>
            </a:pPr>
            <a:endParaRPr lang="nb-NO" sz="2800" b="1" i="0" dirty="0">
              <a:effectLst/>
              <a:latin typeface="Calibri" panose="020F0502020204030204" pitchFamily="34" charset="0"/>
            </a:endParaRPr>
          </a:p>
          <a:p>
            <a:pPr marL="514350" indent="-514350">
              <a:buFont typeface="+mj-lt"/>
              <a:buAutoNum type="arabicPeriod"/>
            </a:pPr>
            <a:endParaRPr lang="nb-NO" dirty="0"/>
          </a:p>
        </p:txBody>
      </p:sp>
    </p:spTree>
    <p:extLst>
      <p:ext uri="{BB962C8B-B14F-4D97-AF65-F5344CB8AC3E}">
        <p14:creationId xmlns:p14="http://schemas.microsoft.com/office/powerpoint/2010/main" val="35161048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lassholder for bilde 5" descr="Et bilde som inneholder person, innendørs, kontorforsyninger, finger&#10;&#10;KI-generert innhold kan være feil.">
            <a:extLst>
              <a:ext uri="{FF2B5EF4-FFF2-40B4-BE49-F238E27FC236}">
                <a16:creationId xmlns:a16="http://schemas.microsoft.com/office/drawing/2014/main" id="{3DB6860D-B784-89D7-E806-3F2FD6E448E5}"/>
              </a:ext>
            </a:extLst>
          </p:cNvPr>
          <p:cNvPicPr>
            <a:picLocks noChangeAspect="1"/>
          </p:cNvPicPr>
          <p:nvPr/>
        </p:nvPicPr>
        <p:blipFill>
          <a:blip r:embed="rId2">
            <a:extLst>
              <a:ext uri="{28A0092B-C50C-407E-A947-70E740481C1C}">
                <a14:useLocalDpi xmlns:a14="http://schemas.microsoft.com/office/drawing/2010/main" val="0"/>
              </a:ext>
            </a:extLst>
          </a:blip>
          <a:srcRect l="19701" r="19702" b="1"/>
          <a:stretch>
            <a:fillRect/>
          </a:stretch>
        </p:blipFill>
        <p:spPr>
          <a:xfrm>
            <a:off x="6103027" y="10"/>
            <a:ext cx="6088971" cy="6857990"/>
          </a:xfrm>
          <a:prstGeom prst="rect">
            <a:avLst/>
          </a:prstGeom>
        </p:spPr>
      </p:pic>
      <p:sp useBgFill="1">
        <p:nvSpPr>
          <p:cNvPr id="14" name="Rectangle 13">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kstSylinder 3">
            <a:extLst>
              <a:ext uri="{FF2B5EF4-FFF2-40B4-BE49-F238E27FC236}">
                <a16:creationId xmlns:a16="http://schemas.microsoft.com/office/drawing/2014/main" id="{A197C1B3-B2D4-A81F-F6D4-5BD7FB8FEAC4}"/>
              </a:ext>
            </a:extLst>
          </p:cNvPr>
          <p:cNvSpPr txBox="1"/>
          <p:nvPr/>
        </p:nvSpPr>
        <p:spPr>
          <a:xfrm>
            <a:off x="761801" y="328512"/>
            <a:ext cx="5221399" cy="162897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b="1" i="0" dirty="0">
                <a:effectLst/>
                <a:latin typeface="+mj-lt"/>
                <a:ea typeface="+mj-ea"/>
                <a:cs typeface="+mj-cs"/>
              </a:rPr>
              <a:t>Vår plan </a:t>
            </a:r>
            <a:r>
              <a:rPr lang="en-US" sz="2800" b="1" i="0" dirty="0" err="1">
                <a:effectLst/>
                <a:latin typeface="+mj-lt"/>
                <a:ea typeface="+mj-ea"/>
                <a:cs typeface="+mj-cs"/>
              </a:rPr>
              <a:t>skal</a:t>
            </a:r>
            <a:r>
              <a:rPr lang="en-US" sz="2800" b="1" i="0" dirty="0">
                <a:effectLst/>
                <a:latin typeface="+mj-lt"/>
                <a:ea typeface="+mj-ea"/>
                <a:cs typeface="+mj-cs"/>
              </a:rPr>
              <a:t> vise god </a:t>
            </a:r>
            <a:r>
              <a:rPr lang="en-US" sz="2800" b="1" i="0" dirty="0" err="1">
                <a:effectLst/>
                <a:latin typeface="+mj-lt"/>
                <a:ea typeface="+mj-ea"/>
                <a:cs typeface="+mj-cs"/>
              </a:rPr>
              <a:t>ressursutnyttelse</a:t>
            </a:r>
            <a:r>
              <a:rPr lang="en-US" sz="2800" b="1" i="0" dirty="0">
                <a:effectLst/>
                <a:latin typeface="+mj-lt"/>
                <a:ea typeface="+mj-ea"/>
                <a:cs typeface="+mj-cs"/>
              </a:rPr>
              <a:t> og </a:t>
            </a:r>
            <a:r>
              <a:rPr lang="en-US" sz="2800" b="1" i="0" dirty="0" err="1">
                <a:effectLst/>
                <a:latin typeface="+mj-lt"/>
                <a:ea typeface="+mj-ea"/>
                <a:cs typeface="+mj-cs"/>
              </a:rPr>
              <a:t>bærekraftig</a:t>
            </a:r>
            <a:r>
              <a:rPr lang="en-US" sz="2800" b="1" i="0" dirty="0">
                <a:effectLst/>
                <a:latin typeface="+mj-lt"/>
                <a:ea typeface="+mj-ea"/>
                <a:cs typeface="+mj-cs"/>
              </a:rPr>
              <a:t> </a:t>
            </a:r>
            <a:r>
              <a:rPr lang="en-US" sz="2800" b="1" i="0" dirty="0" err="1">
                <a:effectLst/>
                <a:latin typeface="+mj-lt"/>
                <a:ea typeface="+mj-ea"/>
                <a:cs typeface="+mj-cs"/>
              </a:rPr>
              <a:t>tjenesteproduksjon</a:t>
            </a:r>
            <a:r>
              <a:rPr lang="en-US" sz="2800" b="1" i="0" dirty="0">
                <a:effectLst/>
                <a:latin typeface="+mj-lt"/>
                <a:ea typeface="+mj-ea"/>
                <a:cs typeface="+mj-cs"/>
              </a:rPr>
              <a:t>, og;</a:t>
            </a:r>
            <a:endParaRPr lang="en-US" sz="2800" dirty="0">
              <a:latin typeface="+mj-lt"/>
              <a:ea typeface="+mj-ea"/>
              <a:cs typeface="+mj-cs"/>
            </a:endParaRPr>
          </a:p>
        </p:txBody>
      </p:sp>
      <p:sp>
        <p:nvSpPr>
          <p:cNvPr id="6" name="TekstSylinder 5">
            <a:extLst>
              <a:ext uri="{FF2B5EF4-FFF2-40B4-BE49-F238E27FC236}">
                <a16:creationId xmlns:a16="http://schemas.microsoft.com/office/drawing/2014/main" id="{C88F83AB-B0BC-2CA9-8C8D-4479367562A6}"/>
              </a:ext>
            </a:extLst>
          </p:cNvPr>
          <p:cNvSpPr txBox="1"/>
          <p:nvPr/>
        </p:nvSpPr>
        <p:spPr>
          <a:xfrm>
            <a:off x="761801" y="2884929"/>
            <a:ext cx="4659756" cy="3374137"/>
          </a:xfrm>
          <a:prstGeom prst="rect">
            <a:avLst/>
          </a:prstGeom>
        </p:spPr>
        <p:txBody>
          <a:bodyPr vert="horz" lIns="91440" tIns="45720" rIns="91440" bIns="45720" rtlCol="0" anchor="ctr">
            <a:normAutofit/>
          </a:bodyPr>
          <a:lstStyle/>
          <a:p>
            <a:pPr indent="-228600" fontAlgn="base">
              <a:lnSpc>
                <a:spcPct val="90000"/>
              </a:lnSpc>
              <a:spcAft>
                <a:spcPts val="600"/>
              </a:spcAft>
              <a:buFont typeface="Arial" panose="020B0604020202020204" pitchFamily="34" charset="0"/>
              <a:buChar char="•"/>
            </a:pPr>
            <a:r>
              <a:rPr lang="en-US" sz="1400" b="0" i="0" dirty="0">
                <a:effectLst/>
              </a:rPr>
              <a:t>Vi </a:t>
            </a:r>
            <a:r>
              <a:rPr lang="en-US" sz="1400" b="0" i="0" dirty="0" err="1">
                <a:effectLst/>
              </a:rPr>
              <a:t>har</a:t>
            </a:r>
            <a:r>
              <a:rPr lang="en-US" sz="1400" b="0" i="0" dirty="0">
                <a:effectLst/>
              </a:rPr>
              <a:t> </a:t>
            </a:r>
            <a:r>
              <a:rPr lang="en-US" sz="1400" b="0" i="0" dirty="0" err="1">
                <a:effectLst/>
              </a:rPr>
              <a:t>rett</a:t>
            </a:r>
            <a:r>
              <a:rPr lang="en-US" sz="1400" b="0" i="0" dirty="0">
                <a:effectLst/>
              </a:rPr>
              <a:t> </a:t>
            </a:r>
            <a:r>
              <a:rPr lang="en-US" sz="1400" b="0" i="0" dirty="0" err="1">
                <a:effectLst/>
              </a:rPr>
              <a:t>kompetanse</a:t>
            </a:r>
            <a:r>
              <a:rPr lang="en-US" sz="1400" b="0" i="0" dirty="0">
                <a:effectLst/>
              </a:rPr>
              <a:t> og </a:t>
            </a:r>
            <a:r>
              <a:rPr lang="en-US" sz="1400" b="0" i="0" dirty="0" err="1">
                <a:effectLst/>
              </a:rPr>
              <a:t>oppgavefordeling</a:t>
            </a:r>
            <a:r>
              <a:rPr lang="en-US" sz="1400" b="0" i="0" dirty="0">
                <a:effectLst/>
              </a:rPr>
              <a:t> </a:t>
            </a:r>
          </a:p>
          <a:p>
            <a:pPr indent="-228600" fontAlgn="base">
              <a:lnSpc>
                <a:spcPct val="90000"/>
              </a:lnSpc>
              <a:spcAft>
                <a:spcPts val="600"/>
              </a:spcAft>
              <a:buFont typeface="Arial" panose="020B0604020202020204" pitchFamily="34" charset="0"/>
              <a:buChar char="•"/>
            </a:pPr>
            <a:r>
              <a:rPr lang="en-US" sz="1400" b="0" i="0" dirty="0">
                <a:effectLst/>
              </a:rPr>
              <a:t>Det </a:t>
            </a:r>
            <a:r>
              <a:rPr lang="en-US" sz="1400" b="0" i="0" dirty="0" err="1">
                <a:effectLst/>
              </a:rPr>
              <a:t>digitale</a:t>
            </a:r>
            <a:r>
              <a:rPr lang="en-US" sz="1400" b="0" i="0" dirty="0">
                <a:effectLst/>
              </a:rPr>
              <a:t> er </a:t>
            </a:r>
            <a:r>
              <a:rPr lang="en-US" sz="1400" b="0" i="0" dirty="0" err="1">
                <a:effectLst/>
              </a:rPr>
              <a:t>førstevalget</a:t>
            </a:r>
            <a:r>
              <a:rPr lang="en-US" sz="1400" b="0" i="0" dirty="0">
                <a:effectLst/>
              </a:rPr>
              <a:t> </a:t>
            </a:r>
          </a:p>
          <a:p>
            <a:pPr indent="-228600" fontAlgn="base">
              <a:lnSpc>
                <a:spcPct val="90000"/>
              </a:lnSpc>
              <a:spcAft>
                <a:spcPts val="600"/>
              </a:spcAft>
              <a:buFont typeface="Arial" panose="020B0604020202020204" pitchFamily="34" charset="0"/>
              <a:buChar char="•"/>
            </a:pPr>
            <a:r>
              <a:rPr lang="en-US" sz="1400" b="0" i="0" dirty="0">
                <a:effectLst/>
              </a:rPr>
              <a:t>Vi </a:t>
            </a:r>
            <a:r>
              <a:rPr lang="en-US" sz="1400" b="0" i="0" dirty="0" err="1">
                <a:effectLst/>
              </a:rPr>
              <a:t>sikrer</a:t>
            </a:r>
            <a:r>
              <a:rPr lang="en-US" sz="1400" b="0" i="0" dirty="0">
                <a:effectLst/>
              </a:rPr>
              <a:t> at </a:t>
            </a:r>
            <a:r>
              <a:rPr lang="en-US" sz="1400" b="0" i="0" dirty="0" err="1">
                <a:effectLst/>
              </a:rPr>
              <a:t>hjelpemidler</a:t>
            </a:r>
            <a:r>
              <a:rPr lang="en-US" sz="1400" b="0" i="0" dirty="0">
                <a:effectLst/>
              </a:rPr>
              <a:t> </a:t>
            </a:r>
            <a:r>
              <a:rPr lang="en-US" sz="1400" b="0" i="0" dirty="0" err="1">
                <a:effectLst/>
              </a:rPr>
              <a:t>kommer</a:t>
            </a:r>
            <a:r>
              <a:rPr lang="en-US" sz="1400" b="0" i="0" dirty="0">
                <a:effectLst/>
              </a:rPr>
              <a:t> </a:t>
            </a:r>
            <a:r>
              <a:rPr lang="en-US" sz="1400" b="0" i="0" dirty="0" err="1">
                <a:effectLst/>
              </a:rPr>
              <a:t>raskt</a:t>
            </a:r>
            <a:r>
              <a:rPr lang="en-US" sz="1400" b="0" i="0" dirty="0">
                <a:effectLst/>
              </a:rPr>
              <a:t> </a:t>
            </a:r>
            <a:r>
              <a:rPr lang="en-US" sz="1400" b="0" i="0" dirty="0" err="1">
                <a:effectLst/>
              </a:rPr>
              <a:t>ut</a:t>
            </a:r>
            <a:r>
              <a:rPr lang="en-US" sz="1400" b="0" i="0" dirty="0">
                <a:effectLst/>
              </a:rPr>
              <a:t> og at </a:t>
            </a:r>
            <a:r>
              <a:rPr lang="en-US" sz="1400" b="0" i="0" dirty="0" err="1">
                <a:effectLst/>
              </a:rPr>
              <a:t>brukeren</a:t>
            </a:r>
            <a:r>
              <a:rPr lang="en-US" sz="1400" b="0" i="0" dirty="0">
                <a:effectLst/>
              </a:rPr>
              <a:t>   </a:t>
            </a:r>
          </a:p>
          <a:p>
            <a:pPr fontAlgn="base">
              <a:lnSpc>
                <a:spcPct val="90000"/>
              </a:lnSpc>
              <a:spcAft>
                <a:spcPts val="600"/>
              </a:spcAft>
            </a:pPr>
            <a:r>
              <a:rPr lang="en-US" sz="1400" b="0" i="0" dirty="0">
                <a:effectLst/>
              </a:rPr>
              <a:t>       </a:t>
            </a:r>
            <a:r>
              <a:rPr lang="en-US" sz="1400" b="0" i="0" dirty="0" err="1">
                <a:effectLst/>
              </a:rPr>
              <a:t>kan</a:t>
            </a:r>
            <a:r>
              <a:rPr lang="en-US" sz="1400" b="0" i="0" dirty="0">
                <a:effectLst/>
              </a:rPr>
              <a:t> </a:t>
            </a:r>
            <a:r>
              <a:rPr lang="en-US" sz="1400" b="0" i="0" dirty="0" err="1">
                <a:effectLst/>
              </a:rPr>
              <a:t>bruke</a:t>
            </a:r>
            <a:r>
              <a:rPr lang="en-US" sz="1400" b="0" i="0" dirty="0">
                <a:effectLst/>
              </a:rPr>
              <a:t> dem.  </a:t>
            </a:r>
          </a:p>
          <a:p>
            <a:pPr indent="-228600" fontAlgn="base">
              <a:lnSpc>
                <a:spcPct val="90000"/>
              </a:lnSpc>
              <a:spcAft>
                <a:spcPts val="600"/>
              </a:spcAft>
              <a:buFont typeface="Arial" panose="020B0604020202020204" pitchFamily="34" charset="0"/>
              <a:buChar char="•"/>
            </a:pPr>
            <a:r>
              <a:rPr lang="en-US" sz="1400" b="0" i="0" dirty="0">
                <a:effectLst/>
              </a:rPr>
              <a:t>Vi </a:t>
            </a:r>
            <a:r>
              <a:rPr lang="en-US" sz="1400" b="0" i="0" dirty="0" err="1">
                <a:effectLst/>
              </a:rPr>
              <a:t>har</a:t>
            </a:r>
            <a:r>
              <a:rPr lang="en-US" sz="1400" b="0" i="0" dirty="0">
                <a:effectLst/>
              </a:rPr>
              <a:t> god </a:t>
            </a:r>
            <a:r>
              <a:rPr lang="en-US" sz="1400" b="0" i="0" dirty="0" err="1">
                <a:effectLst/>
              </a:rPr>
              <a:t>ledelse</a:t>
            </a:r>
            <a:r>
              <a:rPr lang="en-US" sz="1400" b="0" i="0" dirty="0">
                <a:effectLst/>
              </a:rPr>
              <a:t> </a:t>
            </a:r>
            <a:r>
              <a:rPr lang="en-US" sz="1400" b="0" i="0" dirty="0" err="1">
                <a:effectLst/>
              </a:rPr>
              <a:t>på</a:t>
            </a:r>
            <a:r>
              <a:rPr lang="en-US" sz="1400" b="0" i="0" dirty="0">
                <a:effectLst/>
              </a:rPr>
              <a:t> alle </a:t>
            </a:r>
            <a:r>
              <a:rPr lang="en-US" sz="1400" b="0" i="0" dirty="0" err="1">
                <a:effectLst/>
              </a:rPr>
              <a:t>nivåer</a:t>
            </a:r>
            <a:r>
              <a:rPr lang="en-US" sz="1400" b="0" i="0" dirty="0">
                <a:effectLst/>
              </a:rPr>
              <a:t> </a:t>
            </a:r>
          </a:p>
          <a:p>
            <a:pPr indent="-228600" fontAlgn="base">
              <a:lnSpc>
                <a:spcPct val="90000"/>
              </a:lnSpc>
              <a:spcAft>
                <a:spcPts val="600"/>
              </a:spcAft>
              <a:buFont typeface="Arial" panose="020B0604020202020204" pitchFamily="34" charset="0"/>
              <a:buChar char="•"/>
            </a:pPr>
            <a:r>
              <a:rPr lang="en-US" sz="1400" b="0" i="0" dirty="0">
                <a:effectLst/>
              </a:rPr>
              <a:t>Vi </a:t>
            </a:r>
            <a:r>
              <a:rPr lang="en-US" sz="1400" b="0" i="0" dirty="0" err="1">
                <a:effectLst/>
              </a:rPr>
              <a:t>leverer</a:t>
            </a:r>
            <a:r>
              <a:rPr lang="en-US" sz="1400" b="0" i="0" dirty="0">
                <a:effectLst/>
              </a:rPr>
              <a:t> </a:t>
            </a:r>
            <a:r>
              <a:rPr lang="en-US" sz="1400" b="0" i="0" dirty="0" err="1">
                <a:effectLst/>
              </a:rPr>
              <a:t>gode</a:t>
            </a:r>
            <a:r>
              <a:rPr lang="en-US" sz="1400" b="0" i="0" dirty="0">
                <a:effectLst/>
              </a:rPr>
              <a:t> og </a:t>
            </a:r>
            <a:r>
              <a:rPr lang="en-US" sz="1400" b="0" i="0" dirty="0" err="1">
                <a:effectLst/>
              </a:rPr>
              <a:t>trygge</a:t>
            </a:r>
            <a:r>
              <a:rPr lang="en-US" sz="1400" b="0" i="0" dirty="0">
                <a:effectLst/>
              </a:rPr>
              <a:t> </a:t>
            </a:r>
            <a:r>
              <a:rPr lang="en-US" sz="1400" b="0" i="0" dirty="0" err="1">
                <a:effectLst/>
              </a:rPr>
              <a:t>tjenester</a:t>
            </a:r>
            <a:r>
              <a:rPr lang="en-US" sz="1400" b="0" i="0" dirty="0">
                <a:effectLst/>
              </a:rPr>
              <a:t> </a:t>
            </a:r>
            <a:r>
              <a:rPr lang="en-US" sz="1400" b="0" i="0" dirty="0" err="1">
                <a:effectLst/>
              </a:rPr>
              <a:t>i</a:t>
            </a:r>
            <a:r>
              <a:rPr lang="en-US" sz="1400" b="0" i="0" dirty="0">
                <a:effectLst/>
              </a:rPr>
              <a:t> </a:t>
            </a:r>
            <a:r>
              <a:rPr lang="en-US" sz="1400" b="0" i="0" dirty="0" err="1">
                <a:effectLst/>
              </a:rPr>
              <a:t>hjemmet</a:t>
            </a:r>
            <a:r>
              <a:rPr lang="en-US" sz="1400" b="0" i="0" dirty="0">
                <a:effectLst/>
              </a:rPr>
              <a:t> </a:t>
            </a:r>
            <a:r>
              <a:rPr lang="en-US" sz="1400" b="0" i="0" dirty="0" err="1">
                <a:effectLst/>
              </a:rPr>
              <a:t>så</a:t>
            </a:r>
            <a:r>
              <a:rPr lang="en-US" sz="1400" b="0" i="0" dirty="0">
                <a:effectLst/>
              </a:rPr>
              <a:t> </a:t>
            </a:r>
            <a:r>
              <a:rPr lang="en-US" sz="1400" b="0" i="0" dirty="0" err="1">
                <a:effectLst/>
              </a:rPr>
              <a:t>lenge</a:t>
            </a:r>
            <a:r>
              <a:rPr lang="en-US" sz="1400" b="0" i="0" dirty="0">
                <a:effectLst/>
              </a:rPr>
              <a:t> </a:t>
            </a:r>
          </a:p>
          <a:p>
            <a:pPr fontAlgn="base">
              <a:lnSpc>
                <a:spcPct val="90000"/>
              </a:lnSpc>
              <a:spcAft>
                <a:spcPts val="600"/>
              </a:spcAft>
            </a:pPr>
            <a:r>
              <a:rPr lang="en-US" sz="1400" b="0" i="0" dirty="0">
                <a:effectLst/>
              </a:rPr>
              <a:t>      </a:t>
            </a:r>
            <a:r>
              <a:rPr lang="en-US" sz="1400" b="0" i="0" dirty="0" err="1">
                <a:effectLst/>
              </a:rPr>
              <a:t>som</a:t>
            </a:r>
            <a:r>
              <a:rPr lang="en-US" sz="1400" b="0" i="0" dirty="0">
                <a:effectLst/>
              </a:rPr>
              <a:t> </a:t>
            </a:r>
            <a:r>
              <a:rPr lang="en-US" sz="1400" b="0" i="0" dirty="0" err="1">
                <a:effectLst/>
              </a:rPr>
              <a:t>mulig</a:t>
            </a:r>
            <a:r>
              <a:rPr lang="en-US" sz="1400" b="0" i="0" dirty="0">
                <a:effectLst/>
              </a:rPr>
              <a:t> </a:t>
            </a:r>
          </a:p>
          <a:p>
            <a:pPr indent="-228600" fontAlgn="base">
              <a:lnSpc>
                <a:spcPct val="90000"/>
              </a:lnSpc>
              <a:spcAft>
                <a:spcPts val="600"/>
              </a:spcAft>
              <a:buFont typeface="Arial" panose="020B0604020202020204" pitchFamily="34" charset="0"/>
              <a:buChar char="•"/>
            </a:pPr>
            <a:r>
              <a:rPr lang="en-US" sz="1400" b="0" i="0" dirty="0">
                <a:effectLst/>
              </a:rPr>
              <a:t>Vi </a:t>
            </a:r>
            <a:r>
              <a:rPr lang="en-US" sz="1400" b="0" i="0" dirty="0" err="1">
                <a:effectLst/>
              </a:rPr>
              <a:t>har</a:t>
            </a:r>
            <a:r>
              <a:rPr lang="en-US" sz="1400" b="0" i="0" dirty="0">
                <a:effectLst/>
              </a:rPr>
              <a:t> </a:t>
            </a:r>
            <a:r>
              <a:rPr lang="en-US" sz="1400" b="0" i="0" dirty="0" err="1">
                <a:effectLst/>
              </a:rPr>
              <a:t>bærekraftig</a:t>
            </a:r>
            <a:r>
              <a:rPr lang="en-US" sz="1400" b="0" i="0" dirty="0">
                <a:effectLst/>
              </a:rPr>
              <a:t> </a:t>
            </a:r>
            <a:r>
              <a:rPr lang="en-US" sz="1400" b="0" i="0" dirty="0" err="1">
                <a:effectLst/>
              </a:rPr>
              <a:t>arealutnyttelse</a:t>
            </a:r>
            <a:r>
              <a:rPr lang="en-US" sz="1400" b="0" i="0" dirty="0">
                <a:effectLst/>
              </a:rPr>
              <a:t> </a:t>
            </a:r>
            <a:r>
              <a:rPr lang="en-US" sz="1400" b="0" i="0" dirty="0" err="1">
                <a:effectLst/>
              </a:rPr>
              <a:t>som</a:t>
            </a:r>
            <a:r>
              <a:rPr lang="en-US" sz="1400" b="0" i="0" dirty="0">
                <a:effectLst/>
              </a:rPr>
              <a:t> </a:t>
            </a:r>
            <a:r>
              <a:rPr lang="en-US" sz="1400" b="0" i="0" dirty="0" err="1">
                <a:effectLst/>
              </a:rPr>
              <a:t>understøtter</a:t>
            </a:r>
            <a:r>
              <a:rPr lang="en-US" sz="1400" b="0" i="0" dirty="0">
                <a:effectLst/>
              </a:rPr>
              <a:t> </a:t>
            </a:r>
          </a:p>
          <a:p>
            <a:pPr fontAlgn="base">
              <a:lnSpc>
                <a:spcPct val="90000"/>
              </a:lnSpc>
              <a:spcAft>
                <a:spcPts val="600"/>
              </a:spcAft>
            </a:pPr>
            <a:r>
              <a:rPr lang="en-US" sz="1400" dirty="0"/>
              <a:t>       </a:t>
            </a:r>
            <a:r>
              <a:rPr lang="en-US" sz="1400" b="0" i="0" dirty="0" err="1">
                <a:effectLst/>
              </a:rPr>
              <a:t>målene</a:t>
            </a:r>
            <a:r>
              <a:rPr lang="en-US" sz="1400" b="0" i="0" dirty="0">
                <a:effectLst/>
              </a:rPr>
              <a:t>.  </a:t>
            </a:r>
          </a:p>
          <a:p>
            <a:pPr indent="-228600" fontAlgn="base">
              <a:lnSpc>
                <a:spcPct val="90000"/>
              </a:lnSpc>
              <a:spcAft>
                <a:spcPts val="600"/>
              </a:spcAft>
              <a:buFont typeface="Arial" panose="020B0604020202020204" pitchFamily="34" charset="0"/>
              <a:buChar char="•"/>
            </a:pPr>
            <a:endParaRPr lang="en-US" sz="1400" dirty="0"/>
          </a:p>
          <a:p>
            <a:pPr indent="-228600" fontAlgn="base">
              <a:lnSpc>
                <a:spcPct val="90000"/>
              </a:lnSpc>
              <a:spcAft>
                <a:spcPts val="600"/>
              </a:spcAft>
              <a:buFont typeface="Arial" panose="020B0604020202020204" pitchFamily="34" charset="0"/>
              <a:buChar char="•"/>
            </a:pPr>
            <a:endParaRPr lang="en-US" sz="1400" b="0" i="0" dirty="0">
              <a:effectLst/>
            </a:endParaRPr>
          </a:p>
        </p:txBody>
      </p:sp>
      <p:pic>
        <p:nvPicPr>
          <p:cNvPr id="7" name="Bilde 6">
            <a:extLst>
              <a:ext uri="{FF2B5EF4-FFF2-40B4-BE49-F238E27FC236}">
                <a16:creationId xmlns:a16="http://schemas.microsoft.com/office/drawing/2014/main" id="{281FE998-6EB1-95C6-2549-268E641AD0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19735" y="5934706"/>
            <a:ext cx="1308100" cy="457200"/>
          </a:xfrm>
          <a:prstGeom prst="rect">
            <a:avLst/>
          </a:prstGeom>
          <a:noFill/>
          <a:ln>
            <a:noFill/>
          </a:ln>
        </p:spPr>
      </p:pic>
    </p:spTree>
    <p:extLst>
      <p:ext uri="{BB962C8B-B14F-4D97-AF65-F5344CB8AC3E}">
        <p14:creationId xmlns:p14="http://schemas.microsoft.com/office/powerpoint/2010/main" val="14566572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5E041D8B-CC7F-11B2-DEF6-88A4E49B55C1}"/>
              </a:ext>
            </a:extLst>
          </p:cNvPr>
          <p:cNvPicPr>
            <a:picLocks noChangeAspect="1"/>
          </p:cNvPicPr>
          <p:nvPr/>
        </p:nvPicPr>
        <p:blipFill>
          <a:blip r:embed="rId2"/>
          <a:stretch>
            <a:fillRect/>
          </a:stretch>
        </p:blipFill>
        <p:spPr>
          <a:xfrm>
            <a:off x="665992" y="194811"/>
            <a:ext cx="10860016" cy="6468378"/>
          </a:xfrm>
          <a:prstGeom prst="rect">
            <a:avLst/>
          </a:prstGeom>
        </p:spPr>
      </p:pic>
    </p:spTree>
    <p:extLst>
      <p:ext uri="{BB962C8B-B14F-4D97-AF65-F5344CB8AC3E}">
        <p14:creationId xmlns:p14="http://schemas.microsoft.com/office/powerpoint/2010/main" val="42823383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89993B-F896-E043-6DCB-23F6B9900AB8}"/>
              </a:ext>
            </a:extLst>
          </p:cNvPr>
          <p:cNvSpPr>
            <a:spLocks noGrp="1"/>
          </p:cNvSpPr>
          <p:nvPr>
            <p:ph type="title"/>
          </p:nvPr>
        </p:nvSpPr>
        <p:spPr>
          <a:xfrm>
            <a:off x="976423" y="500062"/>
            <a:ext cx="10377377" cy="1325563"/>
          </a:xfrm>
        </p:spPr>
        <p:txBody>
          <a:bodyPr>
            <a:normAutofit/>
          </a:bodyPr>
          <a:lstStyle/>
          <a:p>
            <a:r>
              <a:rPr lang="nb-NO" sz="3600" dirty="0"/>
              <a:t>Hva betyr dette for offentlig helse- og omsorgstjeneste?</a:t>
            </a:r>
            <a:br>
              <a:rPr lang="nb-NO" sz="3600" dirty="0"/>
            </a:br>
            <a:r>
              <a:rPr lang="nb-NO" sz="1200" dirty="0"/>
              <a:t>Ordfører Siv Aglen </a:t>
            </a:r>
          </a:p>
        </p:txBody>
      </p:sp>
      <p:sp>
        <p:nvSpPr>
          <p:cNvPr id="3" name="Plassholder for innhold 2">
            <a:extLst>
              <a:ext uri="{FF2B5EF4-FFF2-40B4-BE49-F238E27FC236}">
                <a16:creationId xmlns:a16="http://schemas.microsoft.com/office/drawing/2014/main" id="{C013A416-C8D5-3E8C-391A-771D87C7A70F}"/>
              </a:ext>
            </a:extLst>
          </p:cNvPr>
          <p:cNvSpPr>
            <a:spLocks noGrp="1"/>
          </p:cNvSpPr>
          <p:nvPr>
            <p:ph idx="1"/>
          </p:nvPr>
        </p:nvSpPr>
        <p:spPr>
          <a:xfrm>
            <a:off x="838200" y="1825625"/>
            <a:ext cx="10515600" cy="4108450"/>
          </a:xfrm>
        </p:spPr>
        <p:txBody>
          <a:bodyPr>
            <a:normAutofit/>
          </a:bodyPr>
          <a:lstStyle/>
          <a:p>
            <a:pPr marL="0" indent="0">
              <a:buNone/>
            </a:pPr>
            <a:r>
              <a:rPr lang="nb-NO" sz="1900" dirty="0"/>
              <a:t>Utgangspunkt</a:t>
            </a:r>
          </a:p>
          <a:p>
            <a:pPr lvl="2"/>
            <a:r>
              <a:rPr lang="nb-NO" sz="1900" dirty="0"/>
              <a:t>Færre hender (ansatte i kommune/sykehus)</a:t>
            </a:r>
          </a:p>
          <a:p>
            <a:pPr lvl="2"/>
            <a:r>
              <a:rPr lang="nb-NO" sz="1900" dirty="0"/>
              <a:t>Flere eldre over 80 år og flere med demens</a:t>
            </a:r>
          </a:p>
          <a:p>
            <a:pPr lvl="2"/>
            <a:endParaRPr lang="nb-NO" sz="1900" dirty="0"/>
          </a:p>
          <a:p>
            <a:pPr marL="0" indent="0">
              <a:buNone/>
            </a:pPr>
            <a:r>
              <a:rPr lang="nb-NO" sz="1900" dirty="0"/>
              <a:t>Hva prioriteres? (Hva blir fremtidens tildelingskriterier?)</a:t>
            </a:r>
          </a:p>
          <a:p>
            <a:r>
              <a:rPr lang="nb-NO" sz="1900" dirty="0"/>
              <a:t>Hva skal til for å få tilpasset boliger? </a:t>
            </a:r>
          </a:p>
          <a:p>
            <a:pPr lvl="1"/>
            <a:r>
              <a:rPr lang="nb-NO" sz="1900" dirty="0"/>
              <a:t>Sykehjem, bemannet omsorgsboliger, boliger for rus og psykiatri, boliger for funksjonshemmede?</a:t>
            </a:r>
          </a:p>
          <a:p>
            <a:r>
              <a:rPr lang="nb-NO" sz="1900" dirty="0"/>
              <a:t>Hvem får hjemmehjelp (vask/praktisk bistand)?</a:t>
            </a:r>
          </a:p>
          <a:p>
            <a:r>
              <a:rPr lang="nb-NO" sz="1900" dirty="0"/>
              <a:t>Kan vi tilby hjelp «overalt» i kommunen?</a:t>
            </a:r>
          </a:p>
          <a:p>
            <a:r>
              <a:rPr lang="nb-NO" sz="1900" dirty="0"/>
              <a:t>Hvem får dag-/aktivitetstilbud fra kommunen? Hva med dagtilbud til innbyggere i Tosbotn?</a:t>
            </a:r>
          </a:p>
          <a:p>
            <a:pPr marL="0" indent="0">
              <a:buNone/>
            </a:pPr>
            <a:endParaRPr lang="nb-NO" dirty="0"/>
          </a:p>
          <a:p>
            <a:endParaRPr lang="nb-NO" dirty="0"/>
          </a:p>
          <a:p>
            <a:endParaRPr lang="nb-NO" dirty="0"/>
          </a:p>
          <a:p>
            <a:endParaRPr lang="nb-NO" dirty="0"/>
          </a:p>
          <a:p>
            <a:pPr marL="0" indent="0">
              <a:buNone/>
            </a:pPr>
            <a:endParaRPr lang="nb-NO" dirty="0"/>
          </a:p>
        </p:txBody>
      </p:sp>
      <p:pic>
        <p:nvPicPr>
          <p:cNvPr id="4" name="x_Bilde 1">
            <a:extLst>
              <a:ext uri="{FF2B5EF4-FFF2-40B4-BE49-F238E27FC236}">
                <a16:creationId xmlns:a16="http://schemas.microsoft.com/office/drawing/2014/main" id="{76885D75-EC37-DB57-DB34-B54ECA958F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080" y="187588"/>
            <a:ext cx="1308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385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22ECC291-5BD3-102D-D672-8221B653F6B4}"/>
              </a:ext>
            </a:extLst>
          </p:cNvPr>
          <p:cNvSpPr>
            <a:spLocks noGrp="1"/>
          </p:cNvSpPr>
          <p:nvPr>
            <p:ph type="title"/>
          </p:nvPr>
        </p:nvSpPr>
        <p:spPr/>
        <p:txBody>
          <a:bodyPr>
            <a:normAutofit/>
          </a:bodyPr>
          <a:lstStyle/>
          <a:p>
            <a:r>
              <a:rPr lang="nb-NO" sz="3200" dirty="0"/>
              <a:t>Befolkningsutvikling i Brønnøy kommune</a:t>
            </a:r>
          </a:p>
        </p:txBody>
      </p:sp>
      <p:sp>
        <p:nvSpPr>
          <p:cNvPr id="5" name="Plassholder for innhold 4">
            <a:extLst>
              <a:ext uri="{FF2B5EF4-FFF2-40B4-BE49-F238E27FC236}">
                <a16:creationId xmlns:a16="http://schemas.microsoft.com/office/drawing/2014/main" id="{66701A53-C060-E14D-A08C-5D6013A4B154}"/>
              </a:ext>
            </a:extLst>
          </p:cNvPr>
          <p:cNvSpPr>
            <a:spLocks noGrp="1"/>
          </p:cNvSpPr>
          <p:nvPr>
            <p:ph sz="half" idx="1"/>
          </p:nvPr>
        </p:nvSpPr>
        <p:spPr/>
        <p:txBody>
          <a:bodyPr>
            <a:normAutofit fontScale="77500" lnSpcReduction="20000"/>
          </a:bodyPr>
          <a:lstStyle/>
          <a:p>
            <a:r>
              <a:rPr lang="nb-NO" dirty="0"/>
              <a:t>Brønnøy kommune i 2035:</a:t>
            </a:r>
          </a:p>
          <a:p>
            <a:br>
              <a:rPr lang="nb-NO" dirty="0"/>
            </a:br>
            <a:r>
              <a:rPr lang="nb-NO" dirty="0"/>
              <a:t>Aldringen av befolkningen treffer både sentrale og mindre sentrale strøk. I over halvparten av kommunene er det ventet befolkningsnedgang i yrkesaktiv alder. Dette vil blant annet gjøre det vanskelig å rekruttere kompetent arbeidskraft i distriktene, men også rekruttering til Nav.</a:t>
            </a:r>
            <a:br>
              <a:rPr lang="nb-NO" dirty="0"/>
            </a:br>
            <a:br>
              <a:rPr lang="nb-NO" dirty="0"/>
            </a:br>
            <a:r>
              <a:rPr lang="nb-NO" dirty="0"/>
              <a:t>Ved inngangen til 2024 bor det 7 826 personer i Brønnøy kommune. Fram mot 2035 er det ventet at befolkningen vil være 7 669 personer. </a:t>
            </a:r>
          </a:p>
          <a:p>
            <a:pPr marL="0" indent="0">
              <a:buNone/>
            </a:pPr>
            <a:endParaRPr lang="nb-NO" dirty="0"/>
          </a:p>
        </p:txBody>
      </p:sp>
      <p:sp>
        <p:nvSpPr>
          <p:cNvPr id="6" name="Plassholder for innhold 5">
            <a:extLst>
              <a:ext uri="{FF2B5EF4-FFF2-40B4-BE49-F238E27FC236}">
                <a16:creationId xmlns:a16="http://schemas.microsoft.com/office/drawing/2014/main" id="{A8C0D34C-9E11-9678-75C4-D4146ADE65F1}"/>
              </a:ext>
            </a:extLst>
          </p:cNvPr>
          <p:cNvSpPr>
            <a:spLocks noGrp="1"/>
          </p:cNvSpPr>
          <p:nvPr>
            <p:ph sz="half" idx="2"/>
          </p:nvPr>
        </p:nvSpPr>
        <p:spPr>
          <a:xfrm>
            <a:off x="6500812" y="1825625"/>
            <a:ext cx="5181600" cy="4351338"/>
          </a:xfrm>
        </p:spPr>
        <p:txBody>
          <a:bodyPr>
            <a:normAutofit fontScale="77500" lnSpcReduction="20000"/>
          </a:bodyPr>
          <a:lstStyle/>
          <a:p>
            <a:pPr marL="0" indent="0">
              <a:buNone/>
            </a:pPr>
            <a:r>
              <a:rPr lang="nb-NO" dirty="0"/>
              <a:t>   Av disse blir det i 2035: </a:t>
            </a:r>
          </a:p>
          <a:p>
            <a:endParaRPr lang="nb-NO" dirty="0"/>
          </a:p>
          <a:p>
            <a:pPr marL="0" indent="0">
              <a:buNone/>
            </a:pPr>
            <a:endParaRPr lang="nb-NO" dirty="0"/>
          </a:p>
          <a:p>
            <a:endParaRPr lang="nb-NO" dirty="0"/>
          </a:p>
          <a:p>
            <a:pPr marL="0" indent="0">
              <a:buNone/>
            </a:pPr>
            <a:endParaRPr lang="nb-NO" dirty="0"/>
          </a:p>
        </p:txBody>
      </p:sp>
      <p:pic>
        <p:nvPicPr>
          <p:cNvPr id="8" name="Bilde 7">
            <a:extLst>
              <a:ext uri="{FF2B5EF4-FFF2-40B4-BE49-F238E27FC236}">
                <a16:creationId xmlns:a16="http://schemas.microsoft.com/office/drawing/2014/main" id="{E2C7CE12-721B-9C56-AE1D-B8413920B72A}"/>
              </a:ext>
            </a:extLst>
          </p:cNvPr>
          <p:cNvPicPr>
            <a:picLocks noChangeAspect="1"/>
          </p:cNvPicPr>
          <p:nvPr/>
        </p:nvPicPr>
        <p:blipFill>
          <a:blip r:embed="rId2"/>
          <a:stretch>
            <a:fillRect/>
          </a:stretch>
        </p:blipFill>
        <p:spPr>
          <a:xfrm>
            <a:off x="6446044" y="2441918"/>
            <a:ext cx="4698205" cy="3118752"/>
          </a:xfrm>
          <a:prstGeom prst="rect">
            <a:avLst/>
          </a:prstGeom>
        </p:spPr>
      </p:pic>
    </p:spTree>
    <p:extLst>
      <p:ext uri="{BB962C8B-B14F-4D97-AF65-F5344CB8AC3E}">
        <p14:creationId xmlns:p14="http://schemas.microsoft.com/office/powerpoint/2010/main" val="36884372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re menneske tall">
            <a:extLst>
              <a:ext uri="{FF2B5EF4-FFF2-40B4-BE49-F238E27FC236}">
                <a16:creationId xmlns:a16="http://schemas.microsoft.com/office/drawing/2014/main" id="{52753790-3C75-FE57-E72F-2B09032BE9FF}"/>
              </a:ext>
            </a:extLst>
          </p:cNvPr>
          <p:cNvPicPr>
            <a:picLocks noChangeAspect="1"/>
          </p:cNvPicPr>
          <p:nvPr/>
        </p:nvPicPr>
        <p:blipFill>
          <a:blip r:embed="rId2"/>
          <a:srcRect r="5882" b="-1"/>
          <a:stretch/>
        </p:blipFill>
        <p:spPr>
          <a:xfrm>
            <a:off x="1" y="10"/>
            <a:ext cx="9669642" cy="6857990"/>
          </a:xfrm>
          <a:prstGeom prst="rect">
            <a:avLst/>
          </a:prstGeom>
        </p:spPr>
      </p:pic>
      <p:sp>
        <p:nvSpPr>
          <p:cNvPr id="3" name="Plassholder for innhold 2">
            <a:extLst>
              <a:ext uri="{FF2B5EF4-FFF2-40B4-BE49-F238E27FC236}">
                <a16:creationId xmlns:a16="http://schemas.microsoft.com/office/drawing/2014/main" id="{96451CEC-105C-3B3C-BB59-CD6AC3E3633B}"/>
              </a:ext>
            </a:extLst>
          </p:cNvPr>
          <p:cNvSpPr>
            <a:spLocks noGrp="1"/>
          </p:cNvSpPr>
          <p:nvPr>
            <p:ph idx="1"/>
          </p:nvPr>
        </p:nvSpPr>
        <p:spPr>
          <a:xfrm>
            <a:off x="7531610" y="2434201"/>
            <a:ext cx="4285252" cy="3742762"/>
          </a:xfrm>
        </p:spPr>
        <p:txBody>
          <a:bodyPr>
            <a:normAutofit/>
          </a:bodyPr>
          <a:lstStyle/>
          <a:p>
            <a:pPr marL="0" indent="0">
              <a:buNone/>
            </a:pPr>
            <a:r>
              <a:rPr lang="nb-NO" sz="3200" dirty="0"/>
              <a:t>Hva blir viktig for oss?</a:t>
            </a:r>
          </a:p>
        </p:txBody>
      </p:sp>
    </p:spTree>
    <p:extLst>
      <p:ext uri="{BB962C8B-B14F-4D97-AF65-F5344CB8AC3E}">
        <p14:creationId xmlns:p14="http://schemas.microsoft.com/office/powerpoint/2010/main" val="1738839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92AD5C78-9E7F-EE0B-4259-F99118D26452}"/>
              </a:ext>
            </a:extLst>
          </p:cNvPr>
          <p:cNvPicPr>
            <a:picLocks noChangeAspect="1"/>
          </p:cNvPicPr>
          <p:nvPr/>
        </p:nvPicPr>
        <p:blipFill>
          <a:blip r:embed="rId2"/>
          <a:stretch>
            <a:fillRect/>
          </a:stretch>
        </p:blipFill>
        <p:spPr>
          <a:xfrm>
            <a:off x="2306158" y="643466"/>
            <a:ext cx="7579683" cy="5571067"/>
          </a:xfrm>
          <a:prstGeom prst="rect">
            <a:avLst/>
          </a:prstGeom>
        </p:spPr>
      </p:pic>
    </p:spTree>
    <p:extLst>
      <p:ext uri="{BB962C8B-B14F-4D97-AF65-F5344CB8AC3E}">
        <p14:creationId xmlns:p14="http://schemas.microsoft.com/office/powerpoint/2010/main" val="3097537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73850A65-D2E7-4519-460D-E5618083036F}"/>
              </a:ext>
            </a:extLst>
          </p:cNvPr>
          <p:cNvPicPr>
            <a:picLocks noChangeAspect="1"/>
          </p:cNvPicPr>
          <p:nvPr/>
        </p:nvPicPr>
        <p:blipFill>
          <a:blip r:embed="rId2"/>
          <a:stretch>
            <a:fillRect/>
          </a:stretch>
        </p:blipFill>
        <p:spPr>
          <a:xfrm>
            <a:off x="1186623" y="0"/>
            <a:ext cx="9818754" cy="6858000"/>
          </a:xfrm>
          <a:prstGeom prst="rect">
            <a:avLst/>
          </a:prstGeom>
        </p:spPr>
      </p:pic>
    </p:spTree>
    <p:extLst>
      <p:ext uri="{BB962C8B-B14F-4D97-AF65-F5344CB8AC3E}">
        <p14:creationId xmlns:p14="http://schemas.microsoft.com/office/powerpoint/2010/main" val="4157597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06AA1E94-FF1F-74BF-8BFD-8CAABD02F12B}"/>
              </a:ext>
            </a:extLst>
          </p:cNvPr>
          <p:cNvPicPr>
            <a:picLocks noChangeAspect="1"/>
          </p:cNvPicPr>
          <p:nvPr/>
        </p:nvPicPr>
        <p:blipFill>
          <a:blip r:embed="rId2"/>
          <a:srcRect b="461"/>
          <a:stretch/>
        </p:blipFill>
        <p:spPr>
          <a:xfrm>
            <a:off x="20" y="1282"/>
            <a:ext cx="12191980" cy="6856718"/>
          </a:xfrm>
          <a:prstGeom prst="rect">
            <a:avLst/>
          </a:prstGeom>
        </p:spPr>
      </p:pic>
    </p:spTree>
    <p:extLst>
      <p:ext uri="{BB962C8B-B14F-4D97-AF65-F5344CB8AC3E}">
        <p14:creationId xmlns:p14="http://schemas.microsoft.com/office/powerpoint/2010/main" val="1312641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15CBD20-4420-9CBA-B815-A110BEAFE595}"/>
              </a:ext>
            </a:extLst>
          </p:cNvPr>
          <p:cNvSpPr>
            <a:spLocks noGrp="1"/>
          </p:cNvSpPr>
          <p:nvPr>
            <p:ph type="title"/>
          </p:nvPr>
        </p:nvSpPr>
        <p:spPr/>
        <p:txBody>
          <a:bodyPr/>
          <a:lstStyle/>
          <a:p>
            <a:endParaRPr lang="nb-NO"/>
          </a:p>
        </p:txBody>
      </p:sp>
      <p:pic>
        <p:nvPicPr>
          <p:cNvPr id="4" name="Plassholder for innhold 3">
            <a:extLst>
              <a:ext uri="{FF2B5EF4-FFF2-40B4-BE49-F238E27FC236}">
                <a16:creationId xmlns:a16="http://schemas.microsoft.com/office/drawing/2014/main" id="{4C459F79-F794-8FB3-386D-0B333932B08D}"/>
              </a:ext>
            </a:extLst>
          </p:cNvPr>
          <p:cNvPicPr>
            <a:picLocks noGrp="1" noChangeAspect="1"/>
          </p:cNvPicPr>
          <p:nvPr>
            <p:ph idx="1"/>
          </p:nvPr>
        </p:nvPicPr>
        <p:blipFill>
          <a:blip r:embed="rId2"/>
          <a:stretch>
            <a:fillRect/>
          </a:stretch>
        </p:blipFill>
        <p:spPr>
          <a:xfrm>
            <a:off x="309838" y="213250"/>
            <a:ext cx="11433779" cy="6431500"/>
          </a:xfrm>
          <a:prstGeom prst="rect">
            <a:avLst/>
          </a:prstGeom>
        </p:spPr>
      </p:pic>
    </p:spTree>
    <p:extLst>
      <p:ext uri="{BB962C8B-B14F-4D97-AF65-F5344CB8AC3E}">
        <p14:creationId xmlns:p14="http://schemas.microsoft.com/office/powerpoint/2010/main" val="3609345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8900440-3B58-7712-DE5F-F06B51D24FEC}"/>
              </a:ext>
            </a:extLst>
          </p:cNvPr>
          <p:cNvPicPr>
            <a:picLocks noChangeAspect="1"/>
          </p:cNvPicPr>
          <p:nvPr/>
        </p:nvPicPr>
        <p:blipFill>
          <a:blip r:embed="rId2"/>
          <a:stretch>
            <a:fillRect/>
          </a:stretch>
        </p:blipFill>
        <p:spPr>
          <a:xfrm>
            <a:off x="643467" y="770889"/>
            <a:ext cx="10905066" cy="5316220"/>
          </a:xfrm>
          <a:prstGeom prst="rect">
            <a:avLst/>
          </a:prstGeom>
        </p:spPr>
      </p:pic>
    </p:spTree>
    <p:extLst>
      <p:ext uri="{BB962C8B-B14F-4D97-AF65-F5344CB8AC3E}">
        <p14:creationId xmlns:p14="http://schemas.microsoft.com/office/powerpoint/2010/main" val="355325787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338</TotalTime>
  <Words>1870</Words>
  <Application>Microsoft Office PowerPoint</Application>
  <PresentationFormat>Widescreen</PresentationFormat>
  <Paragraphs>217</Paragraphs>
  <Slides>40</Slides>
  <Notes>16</Notes>
  <HiddenSlides>0</HiddenSlides>
  <MMClips>0</MMClips>
  <ScaleCrop>false</ScaleCrop>
  <HeadingPairs>
    <vt:vector size="6" baseType="variant">
      <vt:variant>
        <vt:lpstr>Brukte skrifter</vt:lpstr>
      </vt:variant>
      <vt:variant>
        <vt:i4>10</vt:i4>
      </vt:variant>
      <vt:variant>
        <vt:lpstr>Tema</vt:lpstr>
      </vt:variant>
      <vt:variant>
        <vt:i4>1</vt:i4>
      </vt:variant>
      <vt:variant>
        <vt:lpstr>Lysbildetitler</vt:lpstr>
      </vt:variant>
      <vt:variant>
        <vt:i4>40</vt:i4>
      </vt:variant>
    </vt:vector>
  </HeadingPairs>
  <TitlesOfParts>
    <vt:vector size="51" baseType="lpstr">
      <vt:lpstr>Aptos</vt:lpstr>
      <vt:lpstr>Aptos Display</vt:lpstr>
      <vt:lpstr>Arial</vt:lpstr>
      <vt:lpstr>Calibri</vt:lpstr>
      <vt:lpstr>Helvetica</vt:lpstr>
      <vt:lpstr>Inter</vt:lpstr>
      <vt:lpstr>leitura-news-n4</vt:lpstr>
      <vt:lpstr>Segoe UI</vt:lpstr>
      <vt:lpstr>Source Sans Pro</vt:lpstr>
      <vt:lpstr>var(--fontFamilyBase)</vt:lpstr>
      <vt:lpstr>Office-tema</vt:lpstr>
      <vt:lpstr>Kunnskapsgrunnlag</vt:lpstr>
      <vt:lpstr>PowerPoint-presentasjon</vt:lpstr>
      <vt:lpstr>PowerPoint-presentasjon</vt:lpstr>
      <vt:lpstr>Befolkningsutvikling i Brønnøy kommune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Flere personer med demens i Brønnøy</vt:lpstr>
      <vt:lpstr>1 av 5 i yrkesaktiv alder står på utsiden av arbeidslivet</vt:lpstr>
      <vt:lpstr>PowerPoint-presentasjon</vt:lpstr>
      <vt:lpstr>PowerPoint-presentasjon</vt:lpstr>
      <vt:lpstr>Helhetlige tjenester</vt:lpstr>
      <vt:lpstr>Multigenerasjon arbeidsliv</vt:lpstr>
      <vt:lpstr>2025 – vi har ingen tid å miste</vt:lpstr>
      <vt:lpstr>PowerPoint-presentasjon</vt:lpstr>
      <vt:lpstr>PowerPoint-presentasjon</vt:lpstr>
      <vt:lpstr>PowerPoint-presentasjon</vt:lpstr>
      <vt:lpstr>PowerPoint-presentasjon</vt:lpstr>
      <vt:lpstr>PowerPoint-presentasjon</vt:lpstr>
      <vt:lpstr>Helsepersonellkommisjon</vt:lpstr>
      <vt:lpstr>NOU 2023: 4 Tid for handling Personellet i en bærekraftig helse- og omsorgstjeneste</vt:lpstr>
      <vt:lpstr>Pyramiden</vt:lpstr>
      <vt:lpstr>PowerPoint-presentasjon</vt:lpstr>
      <vt:lpstr>Befolkningsutvikling 2022-2040  SSB</vt:lpstr>
      <vt:lpstr>PowerPoint-presentasjon</vt:lpstr>
      <vt:lpstr>PowerPoint-presentasjon</vt:lpstr>
      <vt:lpstr>  Demografiske endringer i arbeidslivet  Dette handler ikke bare om å møte demografiske utfordringer, men om å utnytte potensialet som ligger i et aldersmangfoldig arbeidsliv for å skape innovative, robuste og produktive organisasjoner. </vt:lpstr>
      <vt:lpstr>Gjenspeiler vår Helse- og omsorgsplan</vt:lpstr>
      <vt:lpstr>PowerPoint-presentasjon</vt:lpstr>
      <vt:lpstr>PowerPoint-presentasjon</vt:lpstr>
      <vt:lpstr>Hva betyr dette for offentlig helse- og omsorgstjeneste? Ordfører Siv Aglen </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Ragnhild Hongbarstad</dc:creator>
  <cp:lastModifiedBy>Ragnhild Hongbarstad</cp:lastModifiedBy>
  <cp:revision>5</cp:revision>
  <dcterms:created xsi:type="dcterms:W3CDTF">2025-06-20T09:26:48Z</dcterms:created>
  <dcterms:modified xsi:type="dcterms:W3CDTF">2025-06-22T12:06:03Z</dcterms:modified>
</cp:coreProperties>
</file>