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70" r:id="rId5"/>
    <p:sldId id="257" r:id="rId6"/>
    <p:sldId id="267" r:id="rId7"/>
    <p:sldId id="265" r:id="rId8"/>
    <p:sldId id="262" r:id="rId9"/>
    <p:sldId id="299" r:id="rId10"/>
    <p:sldId id="303" r:id="rId11"/>
    <p:sldId id="258" r:id="rId12"/>
    <p:sldId id="305" r:id="rId13"/>
    <p:sldId id="259" r:id="rId14"/>
    <p:sldId id="304" r:id="rId15"/>
    <p:sldId id="264" r:id="rId16"/>
    <p:sldId id="290" r:id="rId17"/>
    <p:sldId id="292" r:id="rId18"/>
    <p:sldId id="293" r:id="rId19"/>
    <p:sldId id="271" r:id="rId20"/>
    <p:sldId id="294" r:id="rId21"/>
    <p:sldId id="295" r:id="rId22"/>
    <p:sldId id="279" r:id="rId23"/>
    <p:sldId id="296" r:id="rId24"/>
    <p:sldId id="297" r:id="rId25"/>
    <p:sldId id="298"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jell Rune Stavang" initials="KRS" lastIdx="2" clrIdx="0">
    <p:extLst>
      <p:ext uri="{19B8F6BF-5375-455C-9EA6-DF929625EA0E}">
        <p15:presenceInfo xmlns:p15="http://schemas.microsoft.com/office/powerpoint/2012/main" userId="S::kjesta@bronnoy.kommune.no::69b09f0d-b0f3-4dab-b656-1ca6ec143f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DAD"/>
    <a:srgbClr val="124A73"/>
    <a:srgbClr val="8B7642"/>
    <a:srgbClr val="3F46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3"/>
  </p:normalViewPr>
  <p:slideViewPr>
    <p:cSldViewPr snapToGrid="0" snapToObjects="1">
      <p:cViewPr varScale="1">
        <p:scale>
          <a:sx n="58" d="100"/>
          <a:sy n="58" d="100"/>
        </p:scale>
        <p:origin x="756" y="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0" d="100"/>
          <a:sy n="150" d="100"/>
        </p:scale>
        <p:origin x="14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nb-NO" sz="1800" dirty="0"/>
              <a:t>Befolkningsutviklingen i Brønnøy kommune siste 20 år</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nb-NO"/>
        </a:p>
      </c:txPr>
    </c:title>
    <c:autoTitleDeleted val="0"/>
    <c:plotArea>
      <c:layout/>
      <c:barChart>
        <c:barDir val="col"/>
        <c:grouping val="clustered"/>
        <c:varyColors val="0"/>
        <c:ser>
          <c:idx val="0"/>
          <c:order val="0"/>
          <c:tx>
            <c:strRef>
              <c:f>Personer1!$D$3</c:f>
              <c:strCache>
                <c:ptCount val="1"/>
                <c:pt idx="0">
                  <c:v>2000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Personer1!$C$4:$C$9</c:f>
              <c:strCache>
                <c:ptCount val="6"/>
                <c:pt idx="0">
                  <c:v>0 år</c:v>
                </c:pt>
                <c:pt idx="1">
                  <c:v>1-5 år</c:v>
                </c:pt>
                <c:pt idx="2">
                  <c:v>16-19 år</c:v>
                </c:pt>
                <c:pt idx="3">
                  <c:v>20-44 år</c:v>
                </c:pt>
                <c:pt idx="4">
                  <c:v>45-66 år</c:v>
                </c:pt>
                <c:pt idx="5">
                  <c:v>67-79 år</c:v>
                </c:pt>
              </c:strCache>
            </c:strRef>
          </c:cat>
          <c:val>
            <c:numRef>
              <c:f>Personer1!$D$4:$D$9</c:f>
              <c:numCache>
                <c:formatCode>0</c:formatCode>
                <c:ptCount val="6"/>
                <c:pt idx="0">
                  <c:v>102</c:v>
                </c:pt>
                <c:pt idx="1">
                  <c:v>548</c:v>
                </c:pt>
                <c:pt idx="2">
                  <c:v>363</c:v>
                </c:pt>
                <c:pt idx="3">
                  <c:v>2571</c:v>
                </c:pt>
                <c:pt idx="4">
                  <c:v>1713</c:v>
                </c:pt>
                <c:pt idx="5">
                  <c:v>720</c:v>
                </c:pt>
              </c:numCache>
            </c:numRef>
          </c:val>
          <c:extLst>
            <c:ext xmlns:c16="http://schemas.microsoft.com/office/drawing/2014/chart" uri="{C3380CC4-5D6E-409C-BE32-E72D297353CC}">
              <c16:uniqueId val="{00000000-894E-4BA2-B263-DFE25E23E189}"/>
            </c:ext>
          </c:extLst>
        </c:ser>
        <c:ser>
          <c:idx val="1"/>
          <c:order val="1"/>
          <c:tx>
            <c:strRef>
              <c:f>Personer1!$E$3</c:f>
              <c:strCache>
                <c:ptCount val="1"/>
                <c:pt idx="0">
                  <c:v>2010</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Personer1!$C$4:$C$9</c:f>
              <c:strCache>
                <c:ptCount val="6"/>
                <c:pt idx="0">
                  <c:v>0 år</c:v>
                </c:pt>
                <c:pt idx="1">
                  <c:v>1-5 år</c:v>
                </c:pt>
                <c:pt idx="2">
                  <c:v>16-19 år</c:v>
                </c:pt>
                <c:pt idx="3">
                  <c:v>20-44 år</c:v>
                </c:pt>
                <c:pt idx="4">
                  <c:v>45-66 år</c:v>
                </c:pt>
                <c:pt idx="5">
                  <c:v>67-79 år</c:v>
                </c:pt>
              </c:strCache>
            </c:strRef>
          </c:cat>
          <c:val>
            <c:numRef>
              <c:f>Personer1!$E$4:$E$9</c:f>
              <c:numCache>
                <c:formatCode>0</c:formatCode>
                <c:ptCount val="6"/>
                <c:pt idx="0">
                  <c:v>105</c:v>
                </c:pt>
                <c:pt idx="1">
                  <c:v>444</c:v>
                </c:pt>
                <c:pt idx="2">
                  <c:v>447</c:v>
                </c:pt>
                <c:pt idx="3">
                  <c:v>2364</c:v>
                </c:pt>
                <c:pt idx="4">
                  <c:v>2181</c:v>
                </c:pt>
                <c:pt idx="5">
                  <c:v>675</c:v>
                </c:pt>
              </c:numCache>
            </c:numRef>
          </c:val>
          <c:extLst>
            <c:ext xmlns:c16="http://schemas.microsoft.com/office/drawing/2014/chart" uri="{C3380CC4-5D6E-409C-BE32-E72D297353CC}">
              <c16:uniqueId val="{00000001-894E-4BA2-B263-DFE25E23E189}"/>
            </c:ext>
          </c:extLst>
        </c:ser>
        <c:ser>
          <c:idx val="2"/>
          <c:order val="2"/>
          <c:tx>
            <c:strRef>
              <c:f>Personer1!$F$3</c:f>
              <c:strCache>
                <c:ptCount val="1"/>
                <c:pt idx="0">
                  <c:v>2020</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Personer1!$C$4:$C$9</c:f>
              <c:strCache>
                <c:ptCount val="6"/>
                <c:pt idx="0">
                  <c:v>0 år</c:v>
                </c:pt>
                <c:pt idx="1">
                  <c:v>1-5 år</c:v>
                </c:pt>
                <c:pt idx="2">
                  <c:v>16-19 år</c:v>
                </c:pt>
                <c:pt idx="3">
                  <c:v>20-44 år</c:v>
                </c:pt>
                <c:pt idx="4">
                  <c:v>45-66 år</c:v>
                </c:pt>
                <c:pt idx="5">
                  <c:v>67-79 år</c:v>
                </c:pt>
              </c:strCache>
            </c:strRef>
          </c:cat>
          <c:val>
            <c:numRef>
              <c:f>Personer1!$F$4:$F$9</c:f>
              <c:numCache>
                <c:formatCode>0</c:formatCode>
                <c:ptCount val="6"/>
                <c:pt idx="0">
                  <c:v>66</c:v>
                </c:pt>
                <c:pt idx="1">
                  <c:v>402</c:v>
                </c:pt>
                <c:pt idx="2">
                  <c:v>407</c:v>
                </c:pt>
                <c:pt idx="3">
                  <c:v>2290</c:v>
                </c:pt>
                <c:pt idx="4">
                  <c:v>2423</c:v>
                </c:pt>
                <c:pt idx="5">
                  <c:v>941</c:v>
                </c:pt>
              </c:numCache>
            </c:numRef>
          </c:val>
          <c:extLst>
            <c:ext xmlns:c16="http://schemas.microsoft.com/office/drawing/2014/chart" uri="{C3380CC4-5D6E-409C-BE32-E72D297353CC}">
              <c16:uniqueId val="{00000002-894E-4BA2-B263-DFE25E23E189}"/>
            </c:ext>
          </c:extLst>
        </c:ser>
        <c:dLbls>
          <c:dLblPos val="inEnd"/>
          <c:showLegendKey val="0"/>
          <c:showVal val="1"/>
          <c:showCatName val="0"/>
          <c:showSerName val="0"/>
          <c:showPercent val="0"/>
          <c:showBubbleSize val="0"/>
        </c:dLbls>
        <c:gapWidth val="65"/>
        <c:axId val="398529632"/>
        <c:axId val="398533240"/>
      </c:barChart>
      <c:catAx>
        <c:axId val="3985296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nb-NO"/>
          </a:p>
        </c:txPr>
        <c:crossAx val="398533240"/>
        <c:crosses val="autoZero"/>
        <c:auto val="1"/>
        <c:lblAlgn val="ctr"/>
        <c:lblOffset val="100"/>
        <c:noMultiLvlLbl val="0"/>
      </c:catAx>
      <c:valAx>
        <c:axId val="3985332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985296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nb-N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79CEE-EC4C-489D-99EF-33E55DAFDD7C}"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885CB82D-ADF3-4C6C-892B-71383C00DA48}">
      <dgm:prSet/>
      <dgm:spPr/>
      <dgm:t>
        <a:bodyPr/>
        <a:lstStyle/>
        <a:p>
          <a:pPr algn="l"/>
          <a:r>
            <a:rPr lang="nb-NO" dirty="0"/>
            <a:t>1. Effektivisere driften av kommunen.</a:t>
          </a:r>
        </a:p>
        <a:p>
          <a:pPr algn="l"/>
          <a:r>
            <a:rPr lang="nb-NO" dirty="0"/>
            <a:t>2. Omstille ressurser fra oppvekst til helse.</a:t>
          </a:r>
        </a:p>
        <a:p>
          <a:pPr algn="l"/>
          <a:r>
            <a:rPr lang="nb-NO" dirty="0"/>
            <a:t>3. Realisere nytte og effektivitetsgevinster ved innføring av velferdsteknologi. </a:t>
          </a:r>
        </a:p>
        <a:p>
          <a:pPr algn="l"/>
          <a:r>
            <a:rPr lang="nb-NO" dirty="0"/>
            <a:t>4. Tilrettelegge for næringsutvikling, som skaper vekst og nye arbeidsplasser.</a:t>
          </a:r>
        </a:p>
        <a:p>
          <a:pPr algn="l"/>
          <a:endParaRPr lang="en-US" dirty="0"/>
        </a:p>
        <a:p>
          <a:pPr algn="l"/>
          <a:r>
            <a:rPr lang="en-US" dirty="0"/>
            <a:t>For å har </a:t>
          </a:r>
          <a:r>
            <a:rPr lang="en-US" dirty="0" err="1"/>
            <a:t>en</a:t>
          </a:r>
          <a:r>
            <a:rPr lang="en-US" dirty="0"/>
            <a:t> god </a:t>
          </a:r>
          <a:r>
            <a:rPr lang="en-US" dirty="0" err="1"/>
            <a:t>og</a:t>
          </a:r>
          <a:r>
            <a:rPr lang="en-US" dirty="0"/>
            <a:t> </a:t>
          </a:r>
          <a:r>
            <a:rPr lang="en-US" dirty="0" err="1"/>
            <a:t>sunn</a:t>
          </a:r>
          <a:r>
            <a:rPr lang="en-US" dirty="0"/>
            <a:t> </a:t>
          </a:r>
          <a:r>
            <a:rPr lang="en-US" dirty="0" err="1"/>
            <a:t>kommuneøkonomi</a:t>
          </a:r>
          <a:r>
            <a:rPr lang="en-US" dirty="0"/>
            <a:t>, </a:t>
          </a:r>
          <a:r>
            <a:rPr lang="en-US" dirty="0" err="1"/>
            <a:t>må</a:t>
          </a:r>
          <a:r>
            <a:rPr lang="en-US" dirty="0"/>
            <a:t> den </a:t>
          </a:r>
          <a:r>
            <a:rPr lang="en-US" dirty="0" err="1"/>
            <a:t>være</a:t>
          </a:r>
          <a:r>
            <a:rPr lang="en-US" dirty="0"/>
            <a:t> </a:t>
          </a:r>
          <a:r>
            <a:rPr lang="en-US" dirty="0" err="1"/>
            <a:t>bærekraftig</a:t>
          </a:r>
          <a:r>
            <a:rPr lang="en-US" dirty="0"/>
            <a:t> </a:t>
          </a:r>
          <a:r>
            <a:rPr lang="en-US" dirty="0" err="1"/>
            <a:t>og</a:t>
          </a:r>
          <a:r>
            <a:rPr lang="en-US" dirty="0"/>
            <a:t> </a:t>
          </a:r>
          <a:r>
            <a:rPr lang="en-US" dirty="0" err="1"/>
            <a:t>vedvarende</a:t>
          </a:r>
          <a:r>
            <a:rPr lang="en-US" dirty="0"/>
            <a:t>. Dette </a:t>
          </a:r>
          <a:r>
            <a:rPr lang="en-US" dirty="0" err="1"/>
            <a:t>betyr</a:t>
          </a:r>
          <a:r>
            <a:rPr lang="en-US" dirty="0"/>
            <a:t> at Klima/</a:t>
          </a:r>
          <a:r>
            <a:rPr lang="en-US" dirty="0" err="1"/>
            <a:t>Miljø</a:t>
          </a:r>
          <a:r>
            <a:rPr lang="en-US" dirty="0"/>
            <a:t> </a:t>
          </a:r>
          <a:r>
            <a:rPr lang="en-US" dirty="0" err="1"/>
            <a:t>og</a:t>
          </a:r>
          <a:r>
            <a:rPr lang="en-US" dirty="0"/>
            <a:t> det </a:t>
          </a:r>
          <a:r>
            <a:rPr lang="en-US" dirty="0" err="1"/>
            <a:t>Sosiale</a:t>
          </a:r>
          <a:r>
            <a:rPr lang="en-US" dirty="0"/>
            <a:t> </a:t>
          </a:r>
          <a:r>
            <a:rPr lang="en-US" dirty="0" err="1"/>
            <a:t>også</a:t>
          </a:r>
          <a:r>
            <a:rPr lang="en-US" dirty="0"/>
            <a:t> er </a:t>
          </a:r>
          <a:r>
            <a:rPr lang="en-US" dirty="0" err="1"/>
            <a:t>hensyntatt</a:t>
          </a:r>
          <a:r>
            <a:rPr lang="en-US" dirty="0"/>
            <a:t> </a:t>
          </a:r>
          <a:r>
            <a:rPr lang="en-US" dirty="0" err="1"/>
            <a:t>i</a:t>
          </a:r>
          <a:r>
            <a:rPr lang="en-US" dirty="0"/>
            <a:t> </a:t>
          </a:r>
          <a:r>
            <a:rPr lang="en-US" dirty="0" err="1"/>
            <a:t>tillegg</a:t>
          </a:r>
          <a:r>
            <a:rPr lang="en-US" dirty="0"/>
            <a:t> </a:t>
          </a:r>
          <a:r>
            <a:rPr lang="en-US" dirty="0" err="1"/>
            <a:t>til</a:t>
          </a:r>
          <a:r>
            <a:rPr lang="en-US" dirty="0"/>
            <a:t> </a:t>
          </a:r>
          <a:r>
            <a:rPr lang="en-US" dirty="0" err="1"/>
            <a:t>økonomi</a:t>
          </a:r>
          <a:r>
            <a:rPr lang="en-US" dirty="0"/>
            <a:t>.</a:t>
          </a:r>
        </a:p>
      </dgm:t>
    </dgm:pt>
    <dgm:pt modelId="{D3932ECB-7B31-42F0-AF2B-1E917685CA28}" type="parTrans" cxnId="{01635C00-70C8-470D-BAA3-FA0055353063}">
      <dgm:prSet/>
      <dgm:spPr/>
      <dgm:t>
        <a:bodyPr/>
        <a:lstStyle/>
        <a:p>
          <a:endParaRPr lang="en-US"/>
        </a:p>
      </dgm:t>
    </dgm:pt>
    <dgm:pt modelId="{90E6A52A-4519-4EB7-9E7E-A8D7A916ADBA}" type="sibTrans" cxnId="{01635C00-70C8-470D-BAA3-FA0055353063}">
      <dgm:prSet/>
      <dgm:spPr/>
      <dgm:t>
        <a:bodyPr/>
        <a:lstStyle/>
        <a:p>
          <a:endParaRPr lang="en-US"/>
        </a:p>
      </dgm:t>
    </dgm:pt>
    <dgm:pt modelId="{F01DC135-7197-453A-BAB5-740249EB183A}" type="pres">
      <dgm:prSet presAssocID="{DEC79CEE-EC4C-489D-99EF-33E55DAFDD7C}" presName="outerComposite" presStyleCnt="0">
        <dgm:presLayoutVars>
          <dgm:chMax val="5"/>
          <dgm:dir/>
          <dgm:resizeHandles val="exact"/>
        </dgm:presLayoutVars>
      </dgm:prSet>
      <dgm:spPr/>
    </dgm:pt>
    <dgm:pt modelId="{0AF64A85-025F-4672-ACE4-60066EAFC46F}" type="pres">
      <dgm:prSet presAssocID="{DEC79CEE-EC4C-489D-99EF-33E55DAFDD7C}" presName="dummyMaxCanvas" presStyleCnt="0">
        <dgm:presLayoutVars/>
      </dgm:prSet>
      <dgm:spPr/>
    </dgm:pt>
    <dgm:pt modelId="{4DA48112-0663-402A-A037-6CA6D6AA4E02}" type="pres">
      <dgm:prSet presAssocID="{DEC79CEE-EC4C-489D-99EF-33E55DAFDD7C}" presName="OneNode_1" presStyleLbl="node1" presStyleIdx="0" presStyleCnt="1" custScaleY="150199" custLinFactNeighborY="-30118">
        <dgm:presLayoutVars>
          <dgm:bulletEnabled val="1"/>
        </dgm:presLayoutVars>
      </dgm:prSet>
      <dgm:spPr/>
    </dgm:pt>
  </dgm:ptLst>
  <dgm:cxnLst>
    <dgm:cxn modelId="{01635C00-70C8-470D-BAA3-FA0055353063}" srcId="{DEC79CEE-EC4C-489D-99EF-33E55DAFDD7C}" destId="{885CB82D-ADF3-4C6C-892B-71383C00DA48}" srcOrd="0" destOrd="0" parTransId="{D3932ECB-7B31-42F0-AF2B-1E917685CA28}" sibTransId="{90E6A52A-4519-4EB7-9E7E-A8D7A916ADBA}"/>
    <dgm:cxn modelId="{B5E76B2C-EED4-496D-A265-C6CC372AB703}" type="presOf" srcId="{885CB82D-ADF3-4C6C-892B-71383C00DA48}" destId="{4DA48112-0663-402A-A037-6CA6D6AA4E02}" srcOrd="0" destOrd="0" presId="urn:microsoft.com/office/officeart/2005/8/layout/vProcess5"/>
    <dgm:cxn modelId="{A4DB67AA-7F34-4AEC-B81C-EE3A7218D234}" type="presOf" srcId="{DEC79CEE-EC4C-489D-99EF-33E55DAFDD7C}" destId="{F01DC135-7197-453A-BAB5-740249EB183A}" srcOrd="0" destOrd="0" presId="urn:microsoft.com/office/officeart/2005/8/layout/vProcess5"/>
    <dgm:cxn modelId="{A5344112-5351-46B1-8A24-299B6F4C6E49}" type="presParOf" srcId="{F01DC135-7197-453A-BAB5-740249EB183A}" destId="{0AF64A85-025F-4672-ACE4-60066EAFC46F}" srcOrd="0" destOrd="0" presId="urn:microsoft.com/office/officeart/2005/8/layout/vProcess5"/>
    <dgm:cxn modelId="{BAAE1139-42FA-4A98-A633-2754808B6D91}" type="presParOf" srcId="{F01DC135-7197-453A-BAB5-740249EB183A}" destId="{4DA48112-0663-402A-A037-6CA6D6AA4E02}"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D94DC-38FC-4C6F-9211-37E2706CF41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69E0915-2163-4A38-B7FC-A15147D22D86}">
      <dgm:prSet/>
      <dgm:spPr/>
      <dgm:t>
        <a:bodyPr/>
        <a:lstStyle/>
        <a:p>
          <a:r>
            <a:rPr lang="en-US"/>
            <a:t>Prosjektleder vil sette sammen tverrfalige team innenfor områder som Helse og Oppvekst, siden dette er de 2 største områdene.</a:t>
          </a:r>
        </a:p>
      </dgm:t>
    </dgm:pt>
    <dgm:pt modelId="{26BC6B93-08AF-4A9E-A664-2DD6F8416897}" type="parTrans" cxnId="{5FAF9E9C-8A22-48AF-A321-11C6DAADACB1}">
      <dgm:prSet/>
      <dgm:spPr/>
      <dgm:t>
        <a:bodyPr/>
        <a:lstStyle/>
        <a:p>
          <a:endParaRPr lang="en-US"/>
        </a:p>
      </dgm:t>
    </dgm:pt>
    <dgm:pt modelId="{9DA767F1-B90C-403F-8D65-74F18BC3E7BC}" type="sibTrans" cxnId="{5FAF9E9C-8A22-48AF-A321-11C6DAADACB1}">
      <dgm:prSet/>
      <dgm:spPr/>
      <dgm:t>
        <a:bodyPr/>
        <a:lstStyle/>
        <a:p>
          <a:endParaRPr lang="en-US"/>
        </a:p>
      </dgm:t>
    </dgm:pt>
    <dgm:pt modelId="{3157CC22-1698-4413-9487-9B71D5F52CC2}">
      <dgm:prSet/>
      <dgm:spPr/>
      <dgm:t>
        <a:bodyPr/>
        <a:lstStyle/>
        <a:p>
          <a:r>
            <a:rPr lang="en-US"/>
            <a:t>Kartlegging av de viktigste interessentene til hvert område.</a:t>
          </a:r>
        </a:p>
      </dgm:t>
    </dgm:pt>
    <dgm:pt modelId="{247A9A98-9FFD-4B5B-9F0F-65A6026D0DF4}" type="parTrans" cxnId="{D652627B-1C8C-44FA-82D4-F2F3EBE7EDFF}">
      <dgm:prSet/>
      <dgm:spPr/>
      <dgm:t>
        <a:bodyPr/>
        <a:lstStyle/>
        <a:p>
          <a:endParaRPr lang="en-US"/>
        </a:p>
      </dgm:t>
    </dgm:pt>
    <dgm:pt modelId="{EDBA115C-2E8A-424A-9088-BB9ABABA5AE6}" type="sibTrans" cxnId="{D652627B-1C8C-44FA-82D4-F2F3EBE7EDFF}">
      <dgm:prSet/>
      <dgm:spPr/>
      <dgm:t>
        <a:bodyPr/>
        <a:lstStyle/>
        <a:p>
          <a:endParaRPr lang="en-US"/>
        </a:p>
      </dgm:t>
    </dgm:pt>
    <dgm:pt modelId="{3D130A5B-937C-41BB-B06E-29A7F5F6C7EC}">
      <dgm:prSet/>
      <dgm:spPr/>
      <dgm:t>
        <a:bodyPr/>
        <a:lstStyle/>
        <a:p>
          <a:r>
            <a:rPr lang="en-US"/>
            <a:t>Prosjektleder vil samtidig fortsette med å få innsikt i de enkelte områdene, og samtidig lære av andre kommuner som er gode på enkelte/flere områder.</a:t>
          </a:r>
        </a:p>
      </dgm:t>
    </dgm:pt>
    <dgm:pt modelId="{16F81123-73CA-44B1-86D1-7D5017ACF587}" type="parTrans" cxnId="{E93526F2-2E70-4274-BA46-8EB5C4FA02FC}">
      <dgm:prSet/>
      <dgm:spPr/>
      <dgm:t>
        <a:bodyPr/>
        <a:lstStyle/>
        <a:p>
          <a:endParaRPr lang="en-US"/>
        </a:p>
      </dgm:t>
    </dgm:pt>
    <dgm:pt modelId="{51E91D61-A927-4B47-B027-22DEB55DE5ED}" type="sibTrans" cxnId="{E93526F2-2E70-4274-BA46-8EB5C4FA02FC}">
      <dgm:prSet/>
      <dgm:spPr/>
      <dgm:t>
        <a:bodyPr/>
        <a:lstStyle/>
        <a:p>
          <a:endParaRPr lang="en-US"/>
        </a:p>
      </dgm:t>
    </dgm:pt>
    <dgm:pt modelId="{3DDA23A8-330F-439D-9EF8-475888F48DE9}">
      <dgm:prSet/>
      <dgm:spPr/>
      <dgm:t>
        <a:bodyPr/>
        <a:lstStyle/>
        <a:p>
          <a:r>
            <a:rPr lang="en-US"/>
            <a:t>Alle regionale, statlige og lokale prosjekter som påvirker dette prosjektet må kartlegges.</a:t>
          </a:r>
        </a:p>
      </dgm:t>
    </dgm:pt>
    <dgm:pt modelId="{4CC5121C-F3ED-4E9E-BBC8-FBDEB58C71F7}" type="parTrans" cxnId="{1E5C2035-3FEE-4186-AEE1-6E79B4BE2E72}">
      <dgm:prSet/>
      <dgm:spPr/>
      <dgm:t>
        <a:bodyPr/>
        <a:lstStyle/>
        <a:p>
          <a:endParaRPr lang="en-US"/>
        </a:p>
      </dgm:t>
    </dgm:pt>
    <dgm:pt modelId="{4714350B-CE2F-4C16-B4FB-3974F9360AEF}" type="sibTrans" cxnId="{1E5C2035-3FEE-4186-AEE1-6E79B4BE2E72}">
      <dgm:prSet/>
      <dgm:spPr/>
      <dgm:t>
        <a:bodyPr/>
        <a:lstStyle/>
        <a:p>
          <a:endParaRPr lang="en-US"/>
        </a:p>
      </dgm:t>
    </dgm:pt>
    <dgm:pt modelId="{BC06AABC-88CA-42D8-9A4A-1EEEC666009E}">
      <dgm:prSet/>
      <dgm:spPr/>
      <dgm:t>
        <a:bodyPr/>
        <a:lstStyle/>
        <a:p>
          <a:r>
            <a:rPr lang="en-US"/>
            <a:t>Parallelt med dette vil prosjektleder jobbe som controller i kommunen, for bl.a. å få videre innsikt i organisasjonen, og bidra til rapportering og oppfølgning til de lederne som ønsker og trenger det.</a:t>
          </a:r>
        </a:p>
      </dgm:t>
    </dgm:pt>
    <dgm:pt modelId="{F73229F4-8D22-433E-B405-BDED1B858EB0}" type="parTrans" cxnId="{3192470A-7816-4E5E-BBED-35442E35F084}">
      <dgm:prSet/>
      <dgm:spPr/>
      <dgm:t>
        <a:bodyPr/>
        <a:lstStyle/>
        <a:p>
          <a:endParaRPr lang="en-US"/>
        </a:p>
      </dgm:t>
    </dgm:pt>
    <dgm:pt modelId="{8DD7AAFB-2C53-49B4-A269-07999E2F12DE}" type="sibTrans" cxnId="{3192470A-7816-4E5E-BBED-35442E35F084}">
      <dgm:prSet/>
      <dgm:spPr/>
      <dgm:t>
        <a:bodyPr/>
        <a:lstStyle/>
        <a:p>
          <a:endParaRPr lang="en-US"/>
        </a:p>
      </dgm:t>
    </dgm:pt>
    <dgm:pt modelId="{1130DDEE-F175-4804-B942-B037C99B7E60}" type="pres">
      <dgm:prSet presAssocID="{E86D94DC-38FC-4C6F-9211-37E2706CF410}" presName="root" presStyleCnt="0">
        <dgm:presLayoutVars>
          <dgm:dir/>
          <dgm:resizeHandles val="exact"/>
        </dgm:presLayoutVars>
      </dgm:prSet>
      <dgm:spPr/>
    </dgm:pt>
    <dgm:pt modelId="{BF844E0C-0608-496F-AEE7-0014909E72AE}" type="pres">
      <dgm:prSet presAssocID="{169E0915-2163-4A38-B7FC-A15147D22D86}" presName="compNode" presStyleCnt="0"/>
      <dgm:spPr/>
    </dgm:pt>
    <dgm:pt modelId="{10BF04F5-F12D-459C-BCCD-9AC17928EBEE}" type="pres">
      <dgm:prSet presAssocID="{169E0915-2163-4A38-B7FC-A15147D22D86}" presName="bgRect" presStyleLbl="bgShp" presStyleIdx="0" presStyleCnt="5"/>
      <dgm:spPr/>
    </dgm:pt>
    <dgm:pt modelId="{D94092A5-BFBB-4FA6-AF67-34743AD76320}" type="pres">
      <dgm:prSet presAssocID="{169E0915-2163-4A38-B7FC-A15147D22D8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ytskjema"/>
        </a:ext>
      </dgm:extLst>
    </dgm:pt>
    <dgm:pt modelId="{E5091294-82B4-48CC-BBE1-B61A7F3EB8C1}" type="pres">
      <dgm:prSet presAssocID="{169E0915-2163-4A38-B7FC-A15147D22D86}" presName="spaceRect" presStyleCnt="0"/>
      <dgm:spPr/>
    </dgm:pt>
    <dgm:pt modelId="{30043110-017C-4262-B76C-CD75A32D13FA}" type="pres">
      <dgm:prSet presAssocID="{169E0915-2163-4A38-B7FC-A15147D22D86}" presName="parTx" presStyleLbl="revTx" presStyleIdx="0" presStyleCnt="5">
        <dgm:presLayoutVars>
          <dgm:chMax val="0"/>
          <dgm:chPref val="0"/>
        </dgm:presLayoutVars>
      </dgm:prSet>
      <dgm:spPr/>
    </dgm:pt>
    <dgm:pt modelId="{6EE7BF95-0BBF-4B31-8C47-22DDE148A052}" type="pres">
      <dgm:prSet presAssocID="{9DA767F1-B90C-403F-8D65-74F18BC3E7BC}" presName="sibTrans" presStyleCnt="0"/>
      <dgm:spPr/>
    </dgm:pt>
    <dgm:pt modelId="{16760DDF-268D-400E-8333-EBC4A7274F0D}" type="pres">
      <dgm:prSet presAssocID="{3157CC22-1698-4413-9487-9B71D5F52CC2}" presName="compNode" presStyleCnt="0"/>
      <dgm:spPr/>
    </dgm:pt>
    <dgm:pt modelId="{18AEACE3-C5FF-4D91-8936-4BAF0412F6F8}" type="pres">
      <dgm:prSet presAssocID="{3157CC22-1698-4413-9487-9B71D5F52CC2}" presName="bgRect" presStyleLbl="bgShp" presStyleIdx="1" presStyleCnt="5"/>
      <dgm:spPr/>
    </dgm:pt>
    <dgm:pt modelId="{0AB78723-D36F-4A32-95F9-FC3E8B581B40}" type="pres">
      <dgm:prSet presAssocID="{3157CC22-1698-4413-9487-9B71D5F52C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ffins"/>
        </a:ext>
      </dgm:extLst>
    </dgm:pt>
    <dgm:pt modelId="{32572DFD-6E7D-453E-BB9B-FF087941AB5D}" type="pres">
      <dgm:prSet presAssocID="{3157CC22-1698-4413-9487-9B71D5F52CC2}" presName="spaceRect" presStyleCnt="0"/>
      <dgm:spPr/>
    </dgm:pt>
    <dgm:pt modelId="{D3FBB93E-A59E-457A-9A8D-C12E315A7CD5}" type="pres">
      <dgm:prSet presAssocID="{3157CC22-1698-4413-9487-9B71D5F52CC2}" presName="parTx" presStyleLbl="revTx" presStyleIdx="1" presStyleCnt="5">
        <dgm:presLayoutVars>
          <dgm:chMax val="0"/>
          <dgm:chPref val="0"/>
        </dgm:presLayoutVars>
      </dgm:prSet>
      <dgm:spPr/>
    </dgm:pt>
    <dgm:pt modelId="{3991AD0F-358F-454F-8EE2-2934A0146608}" type="pres">
      <dgm:prSet presAssocID="{EDBA115C-2E8A-424A-9088-BB9ABABA5AE6}" presName="sibTrans" presStyleCnt="0"/>
      <dgm:spPr/>
    </dgm:pt>
    <dgm:pt modelId="{353A8970-94C5-4EA2-B7C8-366BBE5748A5}" type="pres">
      <dgm:prSet presAssocID="{3D130A5B-937C-41BB-B06E-29A7F5F6C7EC}" presName="compNode" presStyleCnt="0"/>
      <dgm:spPr/>
    </dgm:pt>
    <dgm:pt modelId="{76C8706F-476A-4CD6-B4E6-E5AAFED99C89}" type="pres">
      <dgm:prSet presAssocID="{3D130A5B-937C-41BB-B06E-29A7F5F6C7EC}" presName="bgRect" presStyleLbl="bgShp" presStyleIdx="2" presStyleCnt="5"/>
      <dgm:spPr/>
    </dgm:pt>
    <dgm:pt modelId="{66390E03-FAB9-4EB7-A05D-57C48CDA2F24}" type="pres">
      <dgm:prSet presAssocID="{3D130A5B-937C-41BB-B06E-29A7F5F6C7E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ørsmål"/>
        </a:ext>
      </dgm:extLst>
    </dgm:pt>
    <dgm:pt modelId="{8BA1C783-FBAB-4347-B7C8-673EB699D950}" type="pres">
      <dgm:prSet presAssocID="{3D130A5B-937C-41BB-B06E-29A7F5F6C7EC}" presName="spaceRect" presStyleCnt="0"/>
      <dgm:spPr/>
    </dgm:pt>
    <dgm:pt modelId="{2C96EF74-F6FE-48A9-AE0D-5C84B4AED0C4}" type="pres">
      <dgm:prSet presAssocID="{3D130A5B-937C-41BB-B06E-29A7F5F6C7EC}" presName="parTx" presStyleLbl="revTx" presStyleIdx="2" presStyleCnt="5">
        <dgm:presLayoutVars>
          <dgm:chMax val="0"/>
          <dgm:chPref val="0"/>
        </dgm:presLayoutVars>
      </dgm:prSet>
      <dgm:spPr/>
    </dgm:pt>
    <dgm:pt modelId="{1642D206-FD82-406E-A51E-0594B8266B4D}" type="pres">
      <dgm:prSet presAssocID="{51E91D61-A927-4B47-B027-22DEB55DE5ED}" presName="sibTrans" presStyleCnt="0"/>
      <dgm:spPr/>
    </dgm:pt>
    <dgm:pt modelId="{AF733B0F-2C72-4698-8F24-B223505F82E0}" type="pres">
      <dgm:prSet presAssocID="{3DDA23A8-330F-439D-9EF8-475888F48DE9}" presName="compNode" presStyleCnt="0"/>
      <dgm:spPr/>
    </dgm:pt>
    <dgm:pt modelId="{D6D5B4D2-0073-44E7-B085-1D7AB6CEB477}" type="pres">
      <dgm:prSet presAssocID="{3DDA23A8-330F-439D-9EF8-475888F48DE9}" presName="bgRect" presStyleLbl="bgShp" presStyleIdx="3" presStyleCnt="5"/>
      <dgm:spPr/>
    </dgm:pt>
    <dgm:pt modelId="{710D72BF-813C-424A-891A-A7050BC4B1F6}" type="pres">
      <dgm:prSet presAssocID="{3DDA23A8-330F-439D-9EF8-475888F48DE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ycle with People"/>
        </a:ext>
      </dgm:extLst>
    </dgm:pt>
    <dgm:pt modelId="{B9D09CB1-DA49-49CA-888E-1270862067CD}" type="pres">
      <dgm:prSet presAssocID="{3DDA23A8-330F-439D-9EF8-475888F48DE9}" presName="spaceRect" presStyleCnt="0"/>
      <dgm:spPr/>
    </dgm:pt>
    <dgm:pt modelId="{DE1EFC98-D2F9-4F15-9D66-8FFBBD727E6B}" type="pres">
      <dgm:prSet presAssocID="{3DDA23A8-330F-439D-9EF8-475888F48DE9}" presName="parTx" presStyleLbl="revTx" presStyleIdx="3" presStyleCnt="5">
        <dgm:presLayoutVars>
          <dgm:chMax val="0"/>
          <dgm:chPref val="0"/>
        </dgm:presLayoutVars>
      </dgm:prSet>
      <dgm:spPr/>
    </dgm:pt>
    <dgm:pt modelId="{C950047B-4BD0-4827-93D9-C5AA34AADBD9}" type="pres">
      <dgm:prSet presAssocID="{4714350B-CE2F-4C16-B4FB-3974F9360AEF}" presName="sibTrans" presStyleCnt="0"/>
      <dgm:spPr/>
    </dgm:pt>
    <dgm:pt modelId="{ADF7BB76-2BE5-4B83-82CC-220D1648F5B4}" type="pres">
      <dgm:prSet presAssocID="{BC06AABC-88CA-42D8-9A4A-1EEEC666009E}" presName="compNode" presStyleCnt="0"/>
      <dgm:spPr/>
    </dgm:pt>
    <dgm:pt modelId="{74479179-C0C8-4207-898D-837EA560381E}" type="pres">
      <dgm:prSet presAssocID="{BC06AABC-88CA-42D8-9A4A-1EEEC666009E}" presName="bgRect" presStyleLbl="bgShp" presStyleIdx="4" presStyleCnt="5"/>
      <dgm:spPr/>
    </dgm:pt>
    <dgm:pt modelId="{D32B0EB5-891E-4DF5-9977-2B95B2D9271A}" type="pres">
      <dgm:prSet presAssocID="{BC06AABC-88CA-42D8-9A4A-1EEEC666009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osessor"/>
        </a:ext>
      </dgm:extLst>
    </dgm:pt>
    <dgm:pt modelId="{F2074D9B-D5E2-484B-B2B8-5014BDC54A08}" type="pres">
      <dgm:prSet presAssocID="{BC06AABC-88CA-42D8-9A4A-1EEEC666009E}" presName="spaceRect" presStyleCnt="0"/>
      <dgm:spPr/>
    </dgm:pt>
    <dgm:pt modelId="{DCB882F6-5DC0-4D0E-B6E5-8F788D3BC468}" type="pres">
      <dgm:prSet presAssocID="{BC06AABC-88CA-42D8-9A4A-1EEEC666009E}" presName="parTx" presStyleLbl="revTx" presStyleIdx="4" presStyleCnt="5">
        <dgm:presLayoutVars>
          <dgm:chMax val="0"/>
          <dgm:chPref val="0"/>
        </dgm:presLayoutVars>
      </dgm:prSet>
      <dgm:spPr/>
    </dgm:pt>
  </dgm:ptLst>
  <dgm:cxnLst>
    <dgm:cxn modelId="{3192470A-7816-4E5E-BBED-35442E35F084}" srcId="{E86D94DC-38FC-4C6F-9211-37E2706CF410}" destId="{BC06AABC-88CA-42D8-9A4A-1EEEC666009E}" srcOrd="4" destOrd="0" parTransId="{F73229F4-8D22-433E-B405-BDED1B858EB0}" sibTransId="{8DD7AAFB-2C53-49B4-A269-07999E2F12DE}"/>
    <dgm:cxn modelId="{1D92E42C-46DB-4E08-AD9F-1D7552235548}" type="presOf" srcId="{3157CC22-1698-4413-9487-9B71D5F52CC2}" destId="{D3FBB93E-A59E-457A-9A8D-C12E315A7CD5}" srcOrd="0" destOrd="0" presId="urn:microsoft.com/office/officeart/2018/2/layout/IconVerticalSolidList"/>
    <dgm:cxn modelId="{1E5C2035-3FEE-4186-AEE1-6E79B4BE2E72}" srcId="{E86D94DC-38FC-4C6F-9211-37E2706CF410}" destId="{3DDA23A8-330F-439D-9EF8-475888F48DE9}" srcOrd="3" destOrd="0" parTransId="{4CC5121C-F3ED-4E9E-BBC8-FBDEB58C71F7}" sibTransId="{4714350B-CE2F-4C16-B4FB-3974F9360AEF}"/>
    <dgm:cxn modelId="{664CB664-10EC-4109-A2E0-D1F38DB3F409}" type="presOf" srcId="{3D130A5B-937C-41BB-B06E-29A7F5F6C7EC}" destId="{2C96EF74-F6FE-48A9-AE0D-5C84B4AED0C4}" srcOrd="0" destOrd="0" presId="urn:microsoft.com/office/officeart/2018/2/layout/IconVerticalSolidList"/>
    <dgm:cxn modelId="{71B10C66-83F6-4B45-A3D0-CB1E587B14E7}" type="presOf" srcId="{E86D94DC-38FC-4C6F-9211-37E2706CF410}" destId="{1130DDEE-F175-4804-B942-B037C99B7E60}" srcOrd="0" destOrd="0" presId="urn:microsoft.com/office/officeart/2018/2/layout/IconVerticalSolidList"/>
    <dgm:cxn modelId="{D86D264D-EEC3-4103-BAAE-C03ECA4538B9}" type="presOf" srcId="{169E0915-2163-4A38-B7FC-A15147D22D86}" destId="{30043110-017C-4262-B76C-CD75A32D13FA}" srcOrd="0" destOrd="0" presId="urn:microsoft.com/office/officeart/2018/2/layout/IconVerticalSolidList"/>
    <dgm:cxn modelId="{B6A52E77-5D04-4C1B-951E-7D31BBC1E535}" type="presOf" srcId="{3DDA23A8-330F-439D-9EF8-475888F48DE9}" destId="{DE1EFC98-D2F9-4F15-9D66-8FFBBD727E6B}" srcOrd="0" destOrd="0" presId="urn:microsoft.com/office/officeart/2018/2/layout/IconVerticalSolidList"/>
    <dgm:cxn modelId="{D652627B-1C8C-44FA-82D4-F2F3EBE7EDFF}" srcId="{E86D94DC-38FC-4C6F-9211-37E2706CF410}" destId="{3157CC22-1698-4413-9487-9B71D5F52CC2}" srcOrd="1" destOrd="0" parTransId="{247A9A98-9FFD-4B5B-9F0F-65A6026D0DF4}" sibTransId="{EDBA115C-2E8A-424A-9088-BB9ABABA5AE6}"/>
    <dgm:cxn modelId="{5FAF9E9C-8A22-48AF-A321-11C6DAADACB1}" srcId="{E86D94DC-38FC-4C6F-9211-37E2706CF410}" destId="{169E0915-2163-4A38-B7FC-A15147D22D86}" srcOrd="0" destOrd="0" parTransId="{26BC6B93-08AF-4A9E-A664-2DD6F8416897}" sibTransId="{9DA767F1-B90C-403F-8D65-74F18BC3E7BC}"/>
    <dgm:cxn modelId="{18F78BD5-C222-486F-B528-BB78F1AAF61A}" type="presOf" srcId="{BC06AABC-88CA-42D8-9A4A-1EEEC666009E}" destId="{DCB882F6-5DC0-4D0E-B6E5-8F788D3BC468}" srcOrd="0" destOrd="0" presId="urn:microsoft.com/office/officeart/2018/2/layout/IconVerticalSolidList"/>
    <dgm:cxn modelId="{E93526F2-2E70-4274-BA46-8EB5C4FA02FC}" srcId="{E86D94DC-38FC-4C6F-9211-37E2706CF410}" destId="{3D130A5B-937C-41BB-B06E-29A7F5F6C7EC}" srcOrd="2" destOrd="0" parTransId="{16F81123-73CA-44B1-86D1-7D5017ACF587}" sibTransId="{51E91D61-A927-4B47-B027-22DEB55DE5ED}"/>
    <dgm:cxn modelId="{869FEC60-3DDD-4410-B091-497C563B2AEF}" type="presParOf" srcId="{1130DDEE-F175-4804-B942-B037C99B7E60}" destId="{BF844E0C-0608-496F-AEE7-0014909E72AE}" srcOrd="0" destOrd="0" presId="urn:microsoft.com/office/officeart/2018/2/layout/IconVerticalSolidList"/>
    <dgm:cxn modelId="{5A459D73-0C44-4A64-A289-9D98FEF562EB}" type="presParOf" srcId="{BF844E0C-0608-496F-AEE7-0014909E72AE}" destId="{10BF04F5-F12D-459C-BCCD-9AC17928EBEE}" srcOrd="0" destOrd="0" presId="urn:microsoft.com/office/officeart/2018/2/layout/IconVerticalSolidList"/>
    <dgm:cxn modelId="{97700E6F-6D61-4184-B093-233E47FCB578}" type="presParOf" srcId="{BF844E0C-0608-496F-AEE7-0014909E72AE}" destId="{D94092A5-BFBB-4FA6-AF67-34743AD76320}" srcOrd="1" destOrd="0" presId="urn:microsoft.com/office/officeart/2018/2/layout/IconVerticalSolidList"/>
    <dgm:cxn modelId="{490D6DD1-FBD7-4D9D-AD53-1561F349763C}" type="presParOf" srcId="{BF844E0C-0608-496F-AEE7-0014909E72AE}" destId="{E5091294-82B4-48CC-BBE1-B61A7F3EB8C1}" srcOrd="2" destOrd="0" presId="urn:microsoft.com/office/officeart/2018/2/layout/IconVerticalSolidList"/>
    <dgm:cxn modelId="{5CDA7374-1F3D-47BC-BE1D-F1BF218CE070}" type="presParOf" srcId="{BF844E0C-0608-496F-AEE7-0014909E72AE}" destId="{30043110-017C-4262-B76C-CD75A32D13FA}" srcOrd="3" destOrd="0" presId="urn:microsoft.com/office/officeart/2018/2/layout/IconVerticalSolidList"/>
    <dgm:cxn modelId="{711D8E35-BCFD-4262-A3DB-E2C5CDD51DF2}" type="presParOf" srcId="{1130DDEE-F175-4804-B942-B037C99B7E60}" destId="{6EE7BF95-0BBF-4B31-8C47-22DDE148A052}" srcOrd="1" destOrd="0" presId="urn:microsoft.com/office/officeart/2018/2/layout/IconVerticalSolidList"/>
    <dgm:cxn modelId="{06168547-8F69-47A9-92B9-3F5F6A29FF24}" type="presParOf" srcId="{1130DDEE-F175-4804-B942-B037C99B7E60}" destId="{16760DDF-268D-400E-8333-EBC4A7274F0D}" srcOrd="2" destOrd="0" presId="urn:microsoft.com/office/officeart/2018/2/layout/IconVerticalSolidList"/>
    <dgm:cxn modelId="{F4FB1B02-EA7A-4AA7-A7C7-ED08ECE87139}" type="presParOf" srcId="{16760DDF-268D-400E-8333-EBC4A7274F0D}" destId="{18AEACE3-C5FF-4D91-8936-4BAF0412F6F8}" srcOrd="0" destOrd="0" presId="urn:microsoft.com/office/officeart/2018/2/layout/IconVerticalSolidList"/>
    <dgm:cxn modelId="{D842772F-DC19-47A1-BF37-D262CE34AFB5}" type="presParOf" srcId="{16760DDF-268D-400E-8333-EBC4A7274F0D}" destId="{0AB78723-D36F-4A32-95F9-FC3E8B581B40}" srcOrd="1" destOrd="0" presId="urn:microsoft.com/office/officeart/2018/2/layout/IconVerticalSolidList"/>
    <dgm:cxn modelId="{3C96F7C4-3C76-4CF4-9262-56B9D85688CC}" type="presParOf" srcId="{16760DDF-268D-400E-8333-EBC4A7274F0D}" destId="{32572DFD-6E7D-453E-BB9B-FF087941AB5D}" srcOrd="2" destOrd="0" presId="urn:microsoft.com/office/officeart/2018/2/layout/IconVerticalSolidList"/>
    <dgm:cxn modelId="{D96FE4B1-8078-4C01-8B7D-E4ED3A065D1D}" type="presParOf" srcId="{16760DDF-268D-400E-8333-EBC4A7274F0D}" destId="{D3FBB93E-A59E-457A-9A8D-C12E315A7CD5}" srcOrd="3" destOrd="0" presId="urn:microsoft.com/office/officeart/2018/2/layout/IconVerticalSolidList"/>
    <dgm:cxn modelId="{C27CFF87-9C23-4D6E-A2C8-AC115C46A4D1}" type="presParOf" srcId="{1130DDEE-F175-4804-B942-B037C99B7E60}" destId="{3991AD0F-358F-454F-8EE2-2934A0146608}" srcOrd="3" destOrd="0" presId="urn:microsoft.com/office/officeart/2018/2/layout/IconVerticalSolidList"/>
    <dgm:cxn modelId="{B15C4737-C6E9-4EB1-9891-49BDE371A357}" type="presParOf" srcId="{1130DDEE-F175-4804-B942-B037C99B7E60}" destId="{353A8970-94C5-4EA2-B7C8-366BBE5748A5}" srcOrd="4" destOrd="0" presId="urn:microsoft.com/office/officeart/2018/2/layout/IconVerticalSolidList"/>
    <dgm:cxn modelId="{187A4183-4168-414F-9770-4A7BE3FB40A6}" type="presParOf" srcId="{353A8970-94C5-4EA2-B7C8-366BBE5748A5}" destId="{76C8706F-476A-4CD6-B4E6-E5AAFED99C89}" srcOrd="0" destOrd="0" presId="urn:microsoft.com/office/officeart/2018/2/layout/IconVerticalSolidList"/>
    <dgm:cxn modelId="{F8EC08FA-C250-4259-AAA3-154242D9CCEA}" type="presParOf" srcId="{353A8970-94C5-4EA2-B7C8-366BBE5748A5}" destId="{66390E03-FAB9-4EB7-A05D-57C48CDA2F24}" srcOrd="1" destOrd="0" presId="urn:microsoft.com/office/officeart/2018/2/layout/IconVerticalSolidList"/>
    <dgm:cxn modelId="{CA80ECBF-8499-4535-8B0E-5FE1BE05A6BD}" type="presParOf" srcId="{353A8970-94C5-4EA2-B7C8-366BBE5748A5}" destId="{8BA1C783-FBAB-4347-B7C8-673EB699D950}" srcOrd="2" destOrd="0" presId="urn:microsoft.com/office/officeart/2018/2/layout/IconVerticalSolidList"/>
    <dgm:cxn modelId="{4D8F7768-347F-4046-B1C4-AC7EDD59B4C2}" type="presParOf" srcId="{353A8970-94C5-4EA2-B7C8-366BBE5748A5}" destId="{2C96EF74-F6FE-48A9-AE0D-5C84B4AED0C4}" srcOrd="3" destOrd="0" presId="urn:microsoft.com/office/officeart/2018/2/layout/IconVerticalSolidList"/>
    <dgm:cxn modelId="{01763FA6-D0CD-4A6C-8705-5696AC83125D}" type="presParOf" srcId="{1130DDEE-F175-4804-B942-B037C99B7E60}" destId="{1642D206-FD82-406E-A51E-0594B8266B4D}" srcOrd="5" destOrd="0" presId="urn:microsoft.com/office/officeart/2018/2/layout/IconVerticalSolidList"/>
    <dgm:cxn modelId="{3482AADC-EB9C-4536-B912-D4D2570FF51B}" type="presParOf" srcId="{1130DDEE-F175-4804-B942-B037C99B7E60}" destId="{AF733B0F-2C72-4698-8F24-B223505F82E0}" srcOrd="6" destOrd="0" presId="urn:microsoft.com/office/officeart/2018/2/layout/IconVerticalSolidList"/>
    <dgm:cxn modelId="{7B33EF57-8A8C-4670-97A5-335BA23AA83C}" type="presParOf" srcId="{AF733B0F-2C72-4698-8F24-B223505F82E0}" destId="{D6D5B4D2-0073-44E7-B085-1D7AB6CEB477}" srcOrd="0" destOrd="0" presId="urn:microsoft.com/office/officeart/2018/2/layout/IconVerticalSolidList"/>
    <dgm:cxn modelId="{8F87351D-2B1F-4F36-94D3-D7FFCA92310C}" type="presParOf" srcId="{AF733B0F-2C72-4698-8F24-B223505F82E0}" destId="{710D72BF-813C-424A-891A-A7050BC4B1F6}" srcOrd="1" destOrd="0" presId="urn:microsoft.com/office/officeart/2018/2/layout/IconVerticalSolidList"/>
    <dgm:cxn modelId="{F25D876B-9B06-4C27-84DF-2665BEB2BB2D}" type="presParOf" srcId="{AF733B0F-2C72-4698-8F24-B223505F82E0}" destId="{B9D09CB1-DA49-49CA-888E-1270862067CD}" srcOrd="2" destOrd="0" presId="urn:microsoft.com/office/officeart/2018/2/layout/IconVerticalSolidList"/>
    <dgm:cxn modelId="{CD6AB3A3-B703-4B52-9AB6-3B31CC6DDC01}" type="presParOf" srcId="{AF733B0F-2C72-4698-8F24-B223505F82E0}" destId="{DE1EFC98-D2F9-4F15-9D66-8FFBBD727E6B}" srcOrd="3" destOrd="0" presId="urn:microsoft.com/office/officeart/2018/2/layout/IconVerticalSolidList"/>
    <dgm:cxn modelId="{EC2BA0BC-E38D-47B3-95C9-1D1CC6B8D88E}" type="presParOf" srcId="{1130DDEE-F175-4804-B942-B037C99B7E60}" destId="{C950047B-4BD0-4827-93D9-C5AA34AADBD9}" srcOrd="7" destOrd="0" presId="urn:microsoft.com/office/officeart/2018/2/layout/IconVerticalSolidList"/>
    <dgm:cxn modelId="{F31EA41C-2E47-409F-9C0F-FD670224F111}" type="presParOf" srcId="{1130DDEE-F175-4804-B942-B037C99B7E60}" destId="{ADF7BB76-2BE5-4B83-82CC-220D1648F5B4}" srcOrd="8" destOrd="0" presId="urn:microsoft.com/office/officeart/2018/2/layout/IconVerticalSolidList"/>
    <dgm:cxn modelId="{95A5B1D8-0C9A-4DA4-BD72-6B153526F1CA}" type="presParOf" srcId="{ADF7BB76-2BE5-4B83-82CC-220D1648F5B4}" destId="{74479179-C0C8-4207-898D-837EA560381E}" srcOrd="0" destOrd="0" presId="urn:microsoft.com/office/officeart/2018/2/layout/IconVerticalSolidList"/>
    <dgm:cxn modelId="{60C1C1DB-A944-47BA-A3C9-52D0AA304DBD}" type="presParOf" srcId="{ADF7BB76-2BE5-4B83-82CC-220D1648F5B4}" destId="{D32B0EB5-891E-4DF5-9977-2B95B2D9271A}" srcOrd="1" destOrd="0" presId="urn:microsoft.com/office/officeart/2018/2/layout/IconVerticalSolidList"/>
    <dgm:cxn modelId="{99DA62E3-D4C9-4FAF-B6A8-354756FE7908}" type="presParOf" srcId="{ADF7BB76-2BE5-4B83-82CC-220D1648F5B4}" destId="{F2074D9B-D5E2-484B-B2B8-5014BDC54A08}" srcOrd="2" destOrd="0" presId="urn:microsoft.com/office/officeart/2018/2/layout/IconVerticalSolidList"/>
    <dgm:cxn modelId="{8777ED20-A197-4C38-A137-847C7D120A5A}" type="presParOf" srcId="{ADF7BB76-2BE5-4B83-82CC-220D1648F5B4}" destId="{DCB882F6-5DC0-4D0E-B6E5-8F788D3BC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48112-0663-402A-A037-6CA6D6AA4E02}">
      <dsp:nvSpPr>
        <dsp:cNvPr id="0" name=""/>
        <dsp:cNvSpPr/>
      </dsp:nvSpPr>
      <dsp:spPr>
        <a:xfrm>
          <a:off x="0" y="0"/>
          <a:ext cx="10515600" cy="284521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b-NO" sz="2000" kern="1200" dirty="0"/>
            <a:t>1. Effektivisere driften av kommunen.</a:t>
          </a:r>
        </a:p>
        <a:p>
          <a:pPr marL="0" lvl="0" indent="0" algn="l" defTabSz="889000">
            <a:lnSpc>
              <a:spcPct val="90000"/>
            </a:lnSpc>
            <a:spcBef>
              <a:spcPct val="0"/>
            </a:spcBef>
            <a:spcAft>
              <a:spcPct val="35000"/>
            </a:spcAft>
            <a:buNone/>
          </a:pPr>
          <a:r>
            <a:rPr lang="nb-NO" sz="2000" kern="1200" dirty="0"/>
            <a:t>2. Omstille ressurser fra oppvekst til helse.</a:t>
          </a:r>
        </a:p>
        <a:p>
          <a:pPr marL="0" lvl="0" indent="0" algn="l" defTabSz="889000">
            <a:lnSpc>
              <a:spcPct val="90000"/>
            </a:lnSpc>
            <a:spcBef>
              <a:spcPct val="0"/>
            </a:spcBef>
            <a:spcAft>
              <a:spcPct val="35000"/>
            </a:spcAft>
            <a:buNone/>
          </a:pPr>
          <a:r>
            <a:rPr lang="nb-NO" sz="2000" kern="1200" dirty="0"/>
            <a:t>3. Realisere nytte og effektivitetsgevinster ved innføring av velferdsteknologi. </a:t>
          </a:r>
        </a:p>
        <a:p>
          <a:pPr marL="0" lvl="0" indent="0" algn="l" defTabSz="889000">
            <a:lnSpc>
              <a:spcPct val="90000"/>
            </a:lnSpc>
            <a:spcBef>
              <a:spcPct val="0"/>
            </a:spcBef>
            <a:spcAft>
              <a:spcPct val="35000"/>
            </a:spcAft>
            <a:buNone/>
          </a:pPr>
          <a:r>
            <a:rPr lang="nb-NO" sz="2000" kern="1200" dirty="0"/>
            <a:t>4. Tilrettelegge for næringsutvikling, som skaper vekst og nye arbeidsplasser.</a:t>
          </a:r>
        </a:p>
        <a:p>
          <a:pPr marL="0" lvl="0" indent="0" algn="l" defTabSz="889000">
            <a:lnSpc>
              <a:spcPct val="90000"/>
            </a:lnSpc>
            <a:spcBef>
              <a:spcPct val="0"/>
            </a:spcBef>
            <a:spcAft>
              <a:spcPct val="35000"/>
            </a:spcAft>
            <a:buNone/>
          </a:pPr>
          <a:endParaRPr lang="en-US" sz="2000" kern="1200" dirty="0"/>
        </a:p>
        <a:p>
          <a:pPr marL="0" lvl="0" indent="0" algn="l" defTabSz="889000">
            <a:lnSpc>
              <a:spcPct val="90000"/>
            </a:lnSpc>
            <a:spcBef>
              <a:spcPct val="0"/>
            </a:spcBef>
            <a:spcAft>
              <a:spcPct val="35000"/>
            </a:spcAft>
            <a:buNone/>
          </a:pPr>
          <a:r>
            <a:rPr lang="en-US" sz="2000" kern="1200" dirty="0"/>
            <a:t>For å har </a:t>
          </a:r>
          <a:r>
            <a:rPr lang="en-US" sz="2000" kern="1200" dirty="0" err="1"/>
            <a:t>en</a:t>
          </a:r>
          <a:r>
            <a:rPr lang="en-US" sz="2000" kern="1200" dirty="0"/>
            <a:t> god </a:t>
          </a:r>
          <a:r>
            <a:rPr lang="en-US" sz="2000" kern="1200" dirty="0" err="1"/>
            <a:t>og</a:t>
          </a:r>
          <a:r>
            <a:rPr lang="en-US" sz="2000" kern="1200" dirty="0"/>
            <a:t> </a:t>
          </a:r>
          <a:r>
            <a:rPr lang="en-US" sz="2000" kern="1200" dirty="0" err="1"/>
            <a:t>sunn</a:t>
          </a:r>
          <a:r>
            <a:rPr lang="en-US" sz="2000" kern="1200" dirty="0"/>
            <a:t> </a:t>
          </a:r>
          <a:r>
            <a:rPr lang="en-US" sz="2000" kern="1200" dirty="0" err="1"/>
            <a:t>kommuneøkonomi</a:t>
          </a:r>
          <a:r>
            <a:rPr lang="en-US" sz="2000" kern="1200" dirty="0"/>
            <a:t>, </a:t>
          </a:r>
          <a:r>
            <a:rPr lang="en-US" sz="2000" kern="1200" dirty="0" err="1"/>
            <a:t>må</a:t>
          </a:r>
          <a:r>
            <a:rPr lang="en-US" sz="2000" kern="1200" dirty="0"/>
            <a:t> den </a:t>
          </a:r>
          <a:r>
            <a:rPr lang="en-US" sz="2000" kern="1200" dirty="0" err="1"/>
            <a:t>være</a:t>
          </a:r>
          <a:r>
            <a:rPr lang="en-US" sz="2000" kern="1200" dirty="0"/>
            <a:t> </a:t>
          </a:r>
          <a:r>
            <a:rPr lang="en-US" sz="2000" kern="1200" dirty="0" err="1"/>
            <a:t>bærekraftig</a:t>
          </a:r>
          <a:r>
            <a:rPr lang="en-US" sz="2000" kern="1200" dirty="0"/>
            <a:t> </a:t>
          </a:r>
          <a:r>
            <a:rPr lang="en-US" sz="2000" kern="1200" dirty="0" err="1"/>
            <a:t>og</a:t>
          </a:r>
          <a:r>
            <a:rPr lang="en-US" sz="2000" kern="1200" dirty="0"/>
            <a:t> </a:t>
          </a:r>
          <a:r>
            <a:rPr lang="en-US" sz="2000" kern="1200" dirty="0" err="1"/>
            <a:t>vedvarende</a:t>
          </a:r>
          <a:r>
            <a:rPr lang="en-US" sz="2000" kern="1200" dirty="0"/>
            <a:t>. Dette </a:t>
          </a:r>
          <a:r>
            <a:rPr lang="en-US" sz="2000" kern="1200" dirty="0" err="1"/>
            <a:t>betyr</a:t>
          </a:r>
          <a:r>
            <a:rPr lang="en-US" sz="2000" kern="1200" dirty="0"/>
            <a:t> at Klima/</a:t>
          </a:r>
          <a:r>
            <a:rPr lang="en-US" sz="2000" kern="1200" dirty="0" err="1"/>
            <a:t>Miljø</a:t>
          </a:r>
          <a:r>
            <a:rPr lang="en-US" sz="2000" kern="1200" dirty="0"/>
            <a:t> </a:t>
          </a:r>
          <a:r>
            <a:rPr lang="en-US" sz="2000" kern="1200" dirty="0" err="1"/>
            <a:t>og</a:t>
          </a:r>
          <a:r>
            <a:rPr lang="en-US" sz="2000" kern="1200" dirty="0"/>
            <a:t> det </a:t>
          </a:r>
          <a:r>
            <a:rPr lang="en-US" sz="2000" kern="1200" dirty="0" err="1"/>
            <a:t>Sosiale</a:t>
          </a:r>
          <a:r>
            <a:rPr lang="en-US" sz="2000" kern="1200" dirty="0"/>
            <a:t> </a:t>
          </a:r>
          <a:r>
            <a:rPr lang="en-US" sz="2000" kern="1200" dirty="0" err="1"/>
            <a:t>også</a:t>
          </a:r>
          <a:r>
            <a:rPr lang="en-US" sz="2000" kern="1200" dirty="0"/>
            <a:t> er </a:t>
          </a:r>
          <a:r>
            <a:rPr lang="en-US" sz="2000" kern="1200" dirty="0" err="1"/>
            <a:t>hensyntatt</a:t>
          </a:r>
          <a:r>
            <a:rPr lang="en-US" sz="2000" kern="1200" dirty="0"/>
            <a:t> </a:t>
          </a:r>
          <a:r>
            <a:rPr lang="en-US" sz="2000" kern="1200" dirty="0" err="1"/>
            <a:t>i</a:t>
          </a:r>
          <a:r>
            <a:rPr lang="en-US" sz="2000" kern="1200" dirty="0"/>
            <a:t> </a:t>
          </a:r>
          <a:r>
            <a:rPr lang="en-US" sz="2000" kern="1200" dirty="0" err="1"/>
            <a:t>tillegg</a:t>
          </a:r>
          <a:r>
            <a:rPr lang="en-US" sz="2000" kern="1200" dirty="0"/>
            <a:t> </a:t>
          </a:r>
          <a:r>
            <a:rPr lang="en-US" sz="2000" kern="1200" dirty="0" err="1"/>
            <a:t>til</a:t>
          </a:r>
          <a:r>
            <a:rPr lang="en-US" sz="2000" kern="1200" dirty="0"/>
            <a:t> </a:t>
          </a:r>
          <a:r>
            <a:rPr lang="en-US" sz="2000" kern="1200" dirty="0" err="1"/>
            <a:t>økonomi</a:t>
          </a:r>
          <a:r>
            <a:rPr lang="en-US" sz="2000" kern="1200" dirty="0"/>
            <a:t>.</a:t>
          </a:r>
        </a:p>
      </dsp:txBody>
      <dsp:txXfrm>
        <a:off x="83334" y="83334"/>
        <a:ext cx="10348932" cy="2678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F04F5-F12D-459C-BCCD-9AC17928EBEE}">
      <dsp:nvSpPr>
        <dsp:cNvPr id="0" name=""/>
        <dsp:cNvSpPr/>
      </dsp:nvSpPr>
      <dsp:spPr>
        <a:xfrm>
          <a:off x="0" y="3678"/>
          <a:ext cx="6172199" cy="7834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4092A5-BFBB-4FA6-AF67-34743AD76320}">
      <dsp:nvSpPr>
        <dsp:cNvPr id="0" name=""/>
        <dsp:cNvSpPr/>
      </dsp:nvSpPr>
      <dsp:spPr>
        <a:xfrm>
          <a:off x="237006" y="179964"/>
          <a:ext cx="430920" cy="430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043110-017C-4262-B76C-CD75A32D13FA}">
      <dsp:nvSpPr>
        <dsp:cNvPr id="0" name=""/>
        <dsp:cNvSpPr/>
      </dsp:nvSpPr>
      <dsp:spPr>
        <a:xfrm>
          <a:off x="904933" y="3678"/>
          <a:ext cx="5267266" cy="78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20" tIns="82920" rIns="82920" bIns="82920" numCol="1" spcCol="1270" anchor="ctr" anchorCtr="0">
          <a:noAutofit/>
        </a:bodyPr>
        <a:lstStyle/>
        <a:p>
          <a:pPr marL="0" lvl="0" indent="0" algn="l" defTabSz="622300">
            <a:lnSpc>
              <a:spcPct val="90000"/>
            </a:lnSpc>
            <a:spcBef>
              <a:spcPct val="0"/>
            </a:spcBef>
            <a:spcAft>
              <a:spcPct val="35000"/>
            </a:spcAft>
            <a:buNone/>
          </a:pPr>
          <a:r>
            <a:rPr lang="en-US" sz="1400" kern="1200"/>
            <a:t>Prosjektleder vil sette sammen tverrfalige team innenfor områder som Helse og Oppvekst, siden dette er de 2 største områdene.</a:t>
          </a:r>
        </a:p>
      </dsp:txBody>
      <dsp:txXfrm>
        <a:off x="904933" y="3678"/>
        <a:ext cx="5267266" cy="783492"/>
      </dsp:txXfrm>
    </dsp:sp>
    <dsp:sp modelId="{18AEACE3-C5FF-4D91-8936-4BAF0412F6F8}">
      <dsp:nvSpPr>
        <dsp:cNvPr id="0" name=""/>
        <dsp:cNvSpPr/>
      </dsp:nvSpPr>
      <dsp:spPr>
        <a:xfrm>
          <a:off x="0" y="983043"/>
          <a:ext cx="6172199" cy="7834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78723-D36F-4A32-95F9-FC3E8B581B40}">
      <dsp:nvSpPr>
        <dsp:cNvPr id="0" name=""/>
        <dsp:cNvSpPr/>
      </dsp:nvSpPr>
      <dsp:spPr>
        <a:xfrm>
          <a:off x="237006" y="1159329"/>
          <a:ext cx="430920" cy="430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FBB93E-A59E-457A-9A8D-C12E315A7CD5}">
      <dsp:nvSpPr>
        <dsp:cNvPr id="0" name=""/>
        <dsp:cNvSpPr/>
      </dsp:nvSpPr>
      <dsp:spPr>
        <a:xfrm>
          <a:off x="904933" y="983043"/>
          <a:ext cx="5267266" cy="78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20" tIns="82920" rIns="82920" bIns="82920" numCol="1" spcCol="1270" anchor="ctr" anchorCtr="0">
          <a:noAutofit/>
        </a:bodyPr>
        <a:lstStyle/>
        <a:p>
          <a:pPr marL="0" lvl="0" indent="0" algn="l" defTabSz="622300">
            <a:lnSpc>
              <a:spcPct val="90000"/>
            </a:lnSpc>
            <a:spcBef>
              <a:spcPct val="0"/>
            </a:spcBef>
            <a:spcAft>
              <a:spcPct val="35000"/>
            </a:spcAft>
            <a:buNone/>
          </a:pPr>
          <a:r>
            <a:rPr lang="en-US" sz="1400" kern="1200"/>
            <a:t>Kartlegging av de viktigste interessentene til hvert område.</a:t>
          </a:r>
        </a:p>
      </dsp:txBody>
      <dsp:txXfrm>
        <a:off x="904933" y="983043"/>
        <a:ext cx="5267266" cy="783492"/>
      </dsp:txXfrm>
    </dsp:sp>
    <dsp:sp modelId="{76C8706F-476A-4CD6-B4E6-E5AAFED99C89}">
      <dsp:nvSpPr>
        <dsp:cNvPr id="0" name=""/>
        <dsp:cNvSpPr/>
      </dsp:nvSpPr>
      <dsp:spPr>
        <a:xfrm>
          <a:off x="0" y="1962408"/>
          <a:ext cx="6172199" cy="7834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90E03-FAB9-4EB7-A05D-57C48CDA2F24}">
      <dsp:nvSpPr>
        <dsp:cNvPr id="0" name=""/>
        <dsp:cNvSpPr/>
      </dsp:nvSpPr>
      <dsp:spPr>
        <a:xfrm>
          <a:off x="237006" y="2138694"/>
          <a:ext cx="430920" cy="430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96EF74-F6FE-48A9-AE0D-5C84B4AED0C4}">
      <dsp:nvSpPr>
        <dsp:cNvPr id="0" name=""/>
        <dsp:cNvSpPr/>
      </dsp:nvSpPr>
      <dsp:spPr>
        <a:xfrm>
          <a:off x="904933" y="1962408"/>
          <a:ext cx="5267266" cy="78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20" tIns="82920" rIns="82920" bIns="82920" numCol="1" spcCol="1270" anchor="ctr" anchorCtr="0">
          <a:noAutofit/>
        </a:bodyPr>
        <a:lstStyle/>
        <a:p>
          <a:pPr marL="0" lvl="0" indent="0" algn="l" defTabSz="622300">
            <a:lnSpc>
              <a:spcPct val="90000"/>
            </a:lnSpc>
            <a:spcBef>
              <a:spcPct val="0"/>
            </a:spcBef>
            <a:spcAft>
              <a:spcPct val="35000"/>
            </a:spcAft>
            <a:buNone/>
          </a:pPr>
          <a:r>
            <a:rPr lang="en-US" sz="1400" kern="1200"/>
            <a:t>Prosjektleder vil samtidig fortsette med å få innsikt i de enkelte områdene, og samtidig lære av andre kommuner som er gode på enkelte/flere områder.</a:t>
          </a:r>
        </a:p>
      </dsp:txBody>
      <dsp:txXfrm>
        <a:off x="904933" y="1962408"/>
        <a:ext cx="5267266" cy="783492"/>
      </dsp:txXfrm>
    </dsp:sp>
    <dsp:sp modelId="{D6D5B4D2-0073-44E7-B085-1D7AB6CEB477}">
      <dsp:nvSpPr>
        <dsp:cNvPr id="0" name=""/>
        <dsp:cNvSpPr/>
      </dsp:nvSpPr>
      <dsp:spPr>
        <a:xfrm>
          <a:off x="0" y="2941773"/>
          <a:ext cx="6172199" cy="7834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D72BF-813C-424A-891A-A7050BC4B1F6}">
      <dsp:nvSpPr>
        <dsp:cNvPr id="0" name=""/>
        <dsp:cNvSpPr/>
      </dsp:nvSpPr>
      <dsp:spPr>
        <a:xfrm>
          <a:off x="237006" y="3118059"/>
          <a:ext cx="430920" cy="4309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1EFC98-D2F9-4F15-9D66-8FFBBD727E6B}">
      <dsp:nvSpPr>
        <dsp:cNvPr id="0" name=""/>
        <dsp:cNvSpPr/>
      </dsp:nvSpPr>
      <dsp:spPr>
        <a:xfrm>
          <a:off x="904933" y="2941773"/>
          <a:ext cx="5267266" cy="78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20" tIns="82920" rIns="82920" bIns="82920" numCol="1" spcCol="1270" anchor="ctr" anchorCtr="0">
          <a:noAutofit/>
        </a:bodyPr>
        <a:lstStyle/>
        <a:p>
          <a:pPr marL="0" lvl="0" indent="0" algn="l" defTabSz="622300">
            <a:lnSpc>
              <a:spcPct val="90000"/>
            </a:lnSpc>
            <a:spcBef>
              <a:spcPct val="0"/>
            </a:spcBef>
            <a:spcAft>
              <a:spcPct val="35000"/>
            </a:spcAft>
            <a:buNone/>
          </a:pPr>
          <a:r>
            <a:rPr lang="en-US" sz="1400" kern="1200"/>
            <a:t>Alle regionale, statlige og lokale prosjekter som påvirker dette prosjektet må kartlegges.</a:t>
          </a:r>
        </a:p>
      </dsp:txBody>
      <dsp:txXfrm>
        <a:off x="904933" y="2941773"/>
        <a:ext cx="5267266" cy="783492"/>
      </dsp:txXfrm>
    </dsp:sp>
    <dsp:sp modelId="{74479179-C0C8-4207-898D-837EA560381E}">
      <dsp:nvSpPr>
        <dsp:cNvPr id="0" name=""/>
        <dsp:cNvSpPr/>
      </dsp:nvSpPr>
      <dsp:spPr>
        <a:xfrm>
          <a:off x="0" y="3921138"/>
          <a:ext cx="6172199" cy="78349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2B0EB5-891E-4DF5-9977-2B95B2D9271A}">
      <dsp:nvSpPr>
        <dsp:cNvPr id="0" name=""/>
        <dsp:cNvSpPr/>
      </dsp:nvSpPr>
      <dsp:spPr>
        <a:xfrm>
          <a:off x="237006" y="4097424"/>
          <a:ext cx="430920" cy="4309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B882F6-5DC0-4D0E-B6E5-8F788D3BC468}">
      <dsp:nvSpPr>
        <dsp:cNvPr id="0" name=""/>
        <dsp:cNvSpPr/>
      </dsp:nvSpPr>
      <dsp:spPr>
        <a:xfrm>
          <a:off x="904933" y="3921138"/>
          <a:ext cx="5267266" cy="783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920" tIns="82920" rIns="82920" bIns="82920" numCol="1" spcCol="1270" anchor="ctr" anchorCtr="0">
          <a:noAutofit/>
        </a:bodyPr>
        <a:lstStyle/>
        <a:p>
          <a:pPr marL="0" lvl="0" indent="0" algn="l" defTabSz="622300">
            <a:lnSpc>
              <a:spcPct val="90000"/>
            </a:lnSpc>
            <a:spcBef>
              <a:spcPct val="0"/>
            </a:spcBef>
            <a:spcAft>
              <a:spcPct val="35000"/>
            </a:spcAft>
            <a:buNone/>
          </a:pPr>
          <a:r>
            <a:rPr lang="en-US" sz="1400" kern="1200"/>
            <a:t>Parallelt med dette vil prosjektleder jobbe som controller i kommunen, for bl.a. å få videre innsikt i organisasjonen, og bidra til rapportering og oppfølgning til de lederne som ønsker og trenger det.</a:t>
          </a:r>
        </a:p>
      </dsp:txBody>
      <dsp:txXfrm>
        <a:off x="904933" y="3921138"/>
        <a:ext cx="5267266" cy="78349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16460F-D273-4A43-8171-CDC0F7D71551}" type="datetimeFigureOut">
              <a:rPr lang="nb-NO" smtClean="0"/>
              <a:t>30.11.2021</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8FC978-BF96-1746-B343-E747F5D988D1}" type="slidenum">
              <a:rPr lang="nb-NO" smtClean="0"/>
              <a:t>‹#›</a:t>
            </a:fld>
            <a:endParaRPr lang="nb-NO"/>
          </a:p>
        </p:txBody>
      </p:sp>
    </p:spTree>
    <p:extLst>
      <p:ext uri="{BB962C8B-B14F-4D97-AF65-F5344CB8AC3E}">
        <p14:creationId xmlns:p14="http://schemas.microsoft.com/office/powerpoint/2010/main" val="1540416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A0850-DFD7-AE4E-8AA2-7E8D0503DC29}" type="datetimeFigureOut">
              <a:rPr lang="nb-NO" smtClean="0"/>
              <a:t>30.11.2021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EFFB4-F805-6849-8BFF-8C2DF39F334B}" type="slidenum">
              <a:rPr lang="nb-NO" smtClean="0"/>
              <a:t>‹#›</a:t>
            </a:fld>
            <a:endParaRPr lang="nb-NO"/>
          </a:p>
        </p:txBody>
      </p:sp>
    </p:spTree>
    <p:extLst>
      <p:ext uri="{BB962C8B-B14F-4D97-AF65-F5344CB8AC3E}">
        <p14:creationId xmlns:p14="http://schemas.microsoft.com/office/powerpoint/2010/main" val="138174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114CEF9C-9E64-984C-9F1B-E778708566D6}" type="datetimeFigureOut">
              <a:rPr lang="nb-NO" smtClean="0"/>
              <a:t>30.11.2021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1899851" y="6356350"/>
            <a:ext cx="842319" cy="365125"/>
          </a:xfrm>
          <a:prstGeom prst="rect">
            <a:avLst/>
          </a:prstGeom>
        </p:spPr>
        <p:txBody>
          <a:bodyPr/>
          <a:lstStyle/>
          <a:p>
            <a:fld id="{E071B925-636E-B040-83CA-C55610FC30CF}" type="slidenum">
              <a:rPr lang="nb-NO" smtClean="0"/>
              <a:t>‹#›</a:t>
            </a:fld>
            <a:endParaRPr lang="nb-NO"/>
          </a:p>
        </p:txBody>
      </p:sp>
      <p:sp>
        <p:nvSpPr>
          <p:cNvPr id="9" name="Tittel 1">
            <a:extLst>
              <a:ext uri="{FF2B5EF4-FFF2-40B4-BE49-F238E27FC236}">
                <a16:creationId xmlns:a16="http://schemas.microsoft.com/office/drawing/2014/main" id="{1B2AEB2B-CB92-5943-971B-F27FE6566CAE}"/>
              </a:ext>
            </a:extLst>
          </p:cNvPr>
          <p:cNvSpPr>
            <a:spLocks noGrp="1"/>
          </p:cNvSpPr>
          <p:nvPr>
            <p:ph type="ctrTitle"/>
          </p:nvPr>
        </p:nvSpPr>
        <p:spPr>
          <a:xfrm>
            <a:off x="1001486" y="1055541"/>
            <a:ext cx="9144000" cy="2387600"/>
          </a:xfrm>
        </p:spPr>
        <p:txBody>
          <a:bodyPr anchor="b"/>
          <a:lstStyle>
            <a:lvl1pPr algn="l">
              <a:defRPr sz="6000"/>
            </a:lvl1pPr>
          </a:lstStyle>
          <a:p>
            <a:r>
              <a:rPr lang="nb-NO"/>
              <a:t>Klikk for å redigere tittelstil</a:t>
            </a:r>
            <a:endParaRPr lang="nb-NO" dirty="0"/>
          </a:p>
        </p:txBody>
      </p:sp>
      <p:sp>
        <p:nvSpPr>
          <p:cNvPr id="10" name="Undertittel 2">
            <a:extLst>
              <a:ext uri="{FF2B5EF4-FFF2-40B4-BE49-F238E27FC236}">
                <a16:creationId xmlns:a16="http://schemas.microsoft.com/office/drawing/2014/main" id="{77B3AF4A-DD13-E044-8E6B-7C3A7A14C07C}"/>
              </a:ext>
            </a:extLst>
          </p:cNvPr>
          <p:cNvSpPr>
            <a:spLocks noGrp="1"/>
          </p:cNvSpPr>
          <p:nvPr>
            <p:ph type="subTitle" idx="1" hasCustomPrompt="1"/>
          </p:nvPr>
        </p:nvSpPr>
        <p:spPr>
          <a:xfrm>
            <a:off x="1001486" y="3534044"/>
            <a:ext cx="9144000" cy="1655762"/>
          </a:xfrm>
        </p:spPr>
        <p:txBody>
          <a:bodyPr>
            <a:normAutofit/>
          </a:bodyPr>
          <a:lstStyle>
            <a:lvl1pPr marL="0" indent="0" algn="l">
              <a:buNone/>
              <a:defRPr sz="2800" b="0" i="0">
                <a:latin typeface="Calibri" panose="020F0502020204030204" pitchFamily="34" charset="0"/>
                <a:ea typeface="Baskerville"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 Klikk for å redigere undertittelstil i malen -</a:t>
            </a:r>
          </a:p>
        </p:txBody>
      </p:sp>
      <p:pic>
        <p:nvPicPr>
          <p:cNvPr id="13" name="Bilde 12">
            <a:extLst>
              <a:ext uri="{FF2B5EF4-FFF2-40B4-BE49-F238E27FC236}">
                <a16:creationId xmlns:a16="http://schemas.microsoft.com/office/drawing/2014/main" id="{5C068529-78B4-9B4A-BEEA-0C3B106BB4C5}"/>
              </a:ext>
            </a:extLst>
          </p:cNvPr>
          <p:cNvPicPr>
            <a:picLocks noChangeAspect="1"/>
          </p:cNvPicPr>
          <p:nvPr userDrawn="1"/>
        </p:nvPicPr>
        <p:blipFill>
          <a:blip r:embed="rId2"/>
          <a:stretch>
            <a:fillRect/>
          </a:stretch>
        </p:blipFill>
        <p:spPr>
          <a:xfrm>
            <a:off x="0" y="4609685"/>
            <a:ext cx="12192000" cy="1011949"/>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lgn="l">
              <a:defRPr sz="3200"/>
            </a:lvl1pPr>
          </a:lstStyle>
          <a:p>
            <a:r>
              <a:rPr lang="nb-NO"/>
              <a:t>Klikk for å redigere tittelstil</a:t>
            </a:r>
            <a:endParaRPr lang="nb-NO" dirty="0"/>
          </a:p>
        </p:txBody>
      </p:sp>
      <p:sp>
        <p:nvSpPr>
          <p:cNvPr id="3" name="Plassholder for bilde 2"/>
          <p:cNvSpPr>
            <a:spLocks noGrp="1"/>
          </p:cNvSpPr>
          <p:nvPr>
            <p:ph type="pic" idx="1"/>
          </p:nvPr>
        </p:nvSpPr>
        <p:spPr>
          <a:xfrm>
            <a:off x="5183188" y="1000894"/>
            <a:ext cx="6172200" cy="4433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p:cNvSpPr>
            <a:spLocks noGrp="1"/>
          </p:cNvSpPr>
          <p:nvPr>
            <p:ph type="body" sz="half" idx="2"/>
          </p:nvPr>
        </p:nvSpPr>
        <p:spPr>
          <a:xfrm>
            <a:off x="839788" y="2230654"/>
            <a:ext cx="3932237" cy="3314740"/>
          </a:xfrm>
        </p:spPr>
        <p:txBody>
          <a:bodyPr/>
          <a:lstStyle>
            <a:lvl1pPr marL="0" indent="0">
              <a:lnSpc>
                <a:spcPct val="150000"/>
              </a:lnSpc>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114CEF9C-9E64-984C-9F1B-E778708566D6}" type="datetimeFigureOut">
              <a:rPr lang="nb-NO" smtClean="0"/>
              <a:t>30.11.2021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a:xfrm>
            <a:off x="1899851" y="6356350"/>
            <a:ext cx="842319" cy="365125"/>
          </a:xfrm>
          <a:prstGeom prst="rect">
            <a:avLst/>
          </a:prstGeom>
        </p:spPr>
        <p:txBody>
          <a:bodyPr/>
          <a:lstStyle/>
          <a:p>
            <a:fld id="{E071B925-636E-B040-83CA-C55610FC30CF}" type="slidenum">
              <a:rPr lang="nb-NO" smtClean="0"/>
              <a:t>‹#›</a:t>
            </a:fld>
            <a:endParaRPr lang="nb-NO"/>
          </a:p>
        </p:txBody>
      </p:sp>
    </p:spTree>
    <p:extLst>
      <p:ext uri="{BB962C8B-B14F-4D97-AF65-F5344CB8AC3E}">
        <p14:creationId xmlns:p14="http://schemas.microsoft.com/office/powerpoint/2010/main" val="509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 3 bilder + 3 tekstkolonn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114CEF9C-9E64-984C-9F1B-E778708566D6}" type="datetimeFigureOut">
              <a:rPr lang="nb-NO" smtClean="0"/>
              <a:t>30.11.2021</a:t>
            </a:fld>
            <a:endParaRPr lang="nb-NO"/>
          </a:p>
        </p:txBody>
      </p:sp>
      <p:sp>
        <p:nvSpPr>
          <p:cNvPr id="4" name="Plassholder for bunntekst 3"/>
          <p:cNvSpPr>
            <a:spLocks noGrp="1"/>
          </p:cNvSpPr>
          <p:nvPr>
            <p:ph type="ftr" sz="quarter" idx="11"/>
          </p:nvPr>
        </p:nvSpPr>
        <p:spPr/>
        <p:txBody>
          <a:bodyPr/>
          <a:lstStyle/>
          <a:p>
            <a:endParaRPr lang="nb-NO"/>
          </a:p>
        </p:txBody>
      </p:sp>
      <p:sp>
        <p:nvSpPr>
          <p:cNvPr id="8" name="Picture Placeholder 12"/>
          <p:cNvSpPr>
            <a:spLocks noGrp="1"/>
          </p:cNvSpPr>
          <p:nvPr>
            <p:ph type="pic" sz="quarter" idx="14"/>
          </p:nvPr>
        </p:nvSpPr>
        <p:spPr>
          <a:xfrm>
            <a:off x="838200" y="1690688"/>
            <a:ext cx="3338384" cy="2387531"/>
          </a:xfrm>
        </p:spPr>
        <p:txBody>
          <a:bodyPr rtlCol="0">
            <a:normAutofit/>
          </a:bodyPr>
          <a:lstStyle>
            <a:lvl1pPr>
              <a:defRPr sz="2800">
                <a:latin typeface="Arial"/>
                <a:cs typeface="Arial"/>
              </a:defRPr>
            </a:lvl1pPr>
          </a:lstStyle>
          <a:p>
            <a:pPr lvl="0"/>
            <a:r>
              <a:rPr lang="nb-NO" noProof="0"/>
              <a:t>Klikk på ikonet for å legge til et bilde</a:t>
            </a:r>
            <a:endParaRPr lang="en-US" noProof="0" dirty="0"/>
          </a:p>
        </p:txBody>
      </p:sp>
      <p:sp>
        <p:nvSpPr>
          <p:cNvPr id="9" name="Picture Placeholder 12"/>
          <p:cNvSpPr>
            <a:spLocks noGrp="1"/>
          </p:cNvSpPr>
          <p:nvPr>
            <p:ph type="pic" sz="quarter" idx="15"/>
          </p:nvPr>
        </p:nvSpPr>
        <p:spPr>
          <a:xfrm>
            <a:off x="4426808" y="1690688"/>
            <a:ext cx="3338384" cy="2387531"/>
          </a:xfrm>
        </p:spPr>
        <p:txBody>
          <a:bodyPr rtlCol="0">
            <a:normAutofit/>
          </a:bodyPr>
          <a:lstStyle>
            <a:lvl1pPr>
              <a:defRPr sz="2800">
                <a:latin typeface="Arial"/>
                <a:cs typeface="Arial"/>
              </a:defRPr>
            </a:lvl1pPr>
          </a:lstStyle>
          <a:p>
            <a:pPr lvl="0"/>
            <a:r>
              <a:rPr lang="nb-NO" noProof="0"/>
              <a:t>Klikk på ikonet for å legge til et bilde</a:t>
            </a:r>
            <a:endParaRPr lang="en-US" noProof="0" dirty="0"/>
          </a:p>
        </p:txBody>
      </p:sp>
      <p:sp>
        <p:nvSpPr>
          <p:cNvPr id="10" name="Picture Placeholder 12"/>
          <p:cNvSpPr>
            <a:spLocks noGrp="1"/>
          </p:cNvSpPr>
          <p:nvPr>
            <p:ph type="pic" sz="quarter" idx="16"/>
          </p:nvPr>
        </p:nvSpPr>
        <p:spPr>
          <a:xfrm>
            <a:off x="8015416" y="1690688"/>
            <a:ext cx="3338384" cy="2387531"/>
          </a:xfrm>
        </p:spPr>
        <p:txBody>
          <a:bodyPr rtlCol="0">
            <a:normAutofit/>
          </a:bodyPr>
          <a:lstStyle>
            <a:lvl1pPr>
              <a:defRPr sz="2800">
                <a:latin typeface="Arial"/>
                <a:cs typeface="Arial"/>
              </a:defRPr>
            </a:lvl1pPr>
          </a:lstStyle>
          <a:p>
            <a:pPr lvl="0"/>
            <a:r>
              <a:rPr lang="nb-NO" noProof="0"/>
              <a:t>Klikk på ikonet for å legge til et bilde</a:t>
            </a:r>
            <a:endParaRPr lang="en-US" noProof="0" dirty="0"/>
          </a:p>
        </p:txBody>
      </p:sp>
      <p:sp>
        <p:nvSpPr>
          <p:cNvPr id="11" name="Plassholder for tekst 3"/>
          <p:cNvSpPr>
            <a:spLocks noGrp="1"/>
          </p:cNvSpPr>
          <p:nvPr>
            <p:ph type="body" sz="half" idx="2"/>
          </p:nvPr>
        </p:nvSpPr>
        <p:spPr>
          <a:xfrm>
            <a:off x="838201" y="4287793"/>
            <a:ext cx="3338384" cy="1446231"/>
          </a:xfrm>
        </p:spPr>
        <p:txBody>
          <a:bodyPr/>
          <a:lstStyle>
            <a:lvl1pPr marL="0" indent="0">
              <a:lnSpc>
                <a:spcPct val="150000"/>
              </a:lnSpc>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2" name="Plassholder for tekst 3"/>
          <p:cNvSpPr>
            <a:spLocks noGrp="1"/>
          </p:cNvSpPr>
          <p:nvPr>
            <p:ph type="body" sz="half" idx="17"/>
          </p:nvPr>
        </p:nvSpPr>
        <p:spPr>
          <a:xfrm>
            <a:off x="4426808" y="4287793"/>
            <a:ext cx="3338384" cy="1446231"/>
          </a:xfrm>
        </p:spPr>
        <p:txBody>
          <a:bodyPr/>
          <a:lstStyle>
            <a:lvl1pPr marL="0" indent="0">
              <a:lnSpc>
                <a:spcPct val="150000"/>
              </a:lnSpc>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3" name="Plassholder for tekst 3"/>
          <p:cNvSpPr>
            <a:spLocks noGrp="1"/>
          </p:cNvSpPr>
          <p:nvPr>
            <p:ph type="body" sz="half" idx="18"/>
          </p:nvPr>
        </p:nvSpPr>
        <p:spPr>
          <a:xfrm>
            <a:off x="8015416" y="4287793"/>
            <a:ext cx="3338384" cy="1446231"/>
          </a:xfrm>
        </p:spPr>
        <p:txBody>
          <a:bodyPr/>
          <a:lstStyle>
            <a:lvl1pPr marL="0" indent="0">
              <a:lnSpc>
                <a:spcPct val="150000"/>
              </a:lnSpc>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extLst>
      <p:ext uri="{BB962C8B-B14F-4D97-AF65-F5344CB8AC3E}">
        <p14:creationId xmlns:p14="http://schemas.microsoft.com/office/powerpoint/2010/main" val="1512219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ittel + 3 bilder + 1 tekstkolonn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114CEF9C-9E64-984C-9F1B-E778708566D6}" type="datetimeFigureOut">
              <a:rPr lang="nb-NO" smtClean="0"/>
              <a:t>30.11.2021</a:t>
            </a:fld>
            <a:endParaRPr lang="nb-NO"/>
          </a:p>
        </p:txBody>
      </p:sp>
      <p:sp>
        <p:nvSpPr>
          <p:cNvPr id="4" name="Plassholder for bunntekst 3"/>
          <p:cNvSpPr>
            <a:spLocks noGrp="1"/>
          </p:cNvSpPr>
          <p:nvPr>
            <p:ph type="ftr" sz="quarter" idx="11"/>
          </p:nvPr>
        </p:nvSpPr>
        <p:spPr/>
        <p:txBody>
          <a:bodyPr/>
          <a:lstStyle/>
          <a:p>
            <a:endParaRPr lang="nb-NO"/>
          </a:p>
        </p:txBody>
      </p:sp>
      <p:sp>
        <p:nvSpPr>
          <p:cNvPr id="8" name="Picture Placeholder 12"/>
          <p:cNvSpPr>
            <a:spLocks noGrp="1"/>
          </p:cNvSpPr>
          <p:nvPr>
            <p:ph type="pic" sz="quarter" idx="14"/>
          </p:nvPr>
        </p:nvSpPr>
        <p:spPr>
          <a:xfrm>
            <a:off x="5797377" y="1900263"/>
            <a:ext cx="3385951" cy="3645131"/>
          </a:xfrm>
        </p:spPr>
        <p:txBody>
          <a:bodyPr rtlCol="0">
            <a:normAutofit/>
          </a:bodyPr>
          <a:lstStyle>
            <a:lvl1pPr>
              <a:defRPr sz="2800">
                <a:latin typeface="Arial"/>
                <a:cs typeface="Arial"/>
              </a:defRPr>
            </a:lvl1pPr>
          </a:lstStyle>
          <a:p>
            <a:pPr lvl="0"/>
            <a:r>
              <a:rPr lang="nb-NO" noProof="0"/>
              <a:t>Klikk på ikonet for å legge til et bilde</a:t>
            </a:r>
            <a:endParaRPr lang="en-US" noProof="0" dirty="0"/>
          </a:p>
        </p:txBody>
      </p:sp>
      <p:sp>
        <p:nvSpPr>
          <p:cNvPr id="10" name="Picture Placeholder 12"/>
          <p:cNvSpPr>
            <a:spLocks noGrp="1"/>
          </p:cNvSpPr>
          <p:nvPr>
            <p:ph type="pic" sz="quarter" idx="16"/>
          </p:nvPr>
        </p:nvSpPr>
        <p:spPr>
          <a:xfrm>
            <a:off x="9183328" y="1900263"/>
            <a:ext cx="2170472" cy="3645131"/>
          </a:xfrm>
        </p:spPr>
        <p:txBody>
          <a:bodyPr rtlCol="0">
            <a:normAutofit/>
          </a:bodyPr>
          <a:lstStyle>
            <a:lvl1pPr>
              <a:defRPr sz="2800">
                <a:latin typeface="Arial"/>
                <a:cs typeface="Arial"/>
              </a:defRPr>
            </a:lvl1pPr>
          </a:lstStyle>
          <a:p>
            <a:pPr lvl="0"/>
            <a:r>
              <a:rPr lang="nb-NO" noProof="0"/>
              <a:t>Klikk på ikonet for å legge til et bilde</a:t>
            </a:r>
            <a:endParaRPr lang="en-US" noProof="0" dirty="0"/>
          </a:p>
        </p:txBody>
      </p:sp>
      <p:sp>
        <p:nvSpPr>
          <p:cNvPr id="11" name="Plassholder for tekst 3"/>
          <p:cNvSpPr>
            <a:spLocks noGrp="1"/>
          </p:cNvSpPr>
          <p:nvPr>
            <p:ph type="body" sz="half" idx="2"/>
          </p:nvPr>
        </p:nvSpPr>
        <p:spPr>
          <a:xfrm>
            <a:off x="838201" y="1900263"/>
            <a:ext cx="4574058" cy="3645131"/>
          </a:xfrm>
        </p:spPr>
        <p:txBody>
          <a:bodyPr/>
          <a:lstStyle>
            <a:lvl1pPr marL="0" indent="0">
              <a:lnSpc>
                <a:spcPct val="150000"/>
              </a:lnSpc>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ilde+overskrift">
    <p:spTree>
      <p:nvGrpSpPr>
        <p:cNvPr id="1" name=""/>
        <p:cNvGrpSpPr/>
        <p:nvPr/>
      </p:nvGrpSpPr>
      <p:grpSpPr>
        <a:xfrm>
          <a:off x="0" y="0"/>
          <a:ext cx="0" cy="0"/>
          <a:chOff x="0" y="0"/>
          <a:chExt cx="0" cy="0"/>
        </a:xfrm>
      </p:grpSpPr>
      <p:sp>
        <p:nvSpPr>
          <p:cNvPr id="21" name="Picture Placeholder 20"/>
          <p:cNvSpPr>
            <a:spLocks noGrp="1"/>
          </p:cNvSpPr>
          <p:nvPr>
            <p:ph type="pic" sz="quarter" idx="12" hasCustomPrompt="1"/>
          </p:nvPr>
        </p:nvSpPr>
        <p:spPr>
          <a:xfrm>
            <a:off x="257908" y="1181100"/>
            <a:ext cx="11696028" cy="5487988"/>
          </a:xfrm>
          <a:solidFill>
            <a:srgbClr val="DCDE44"/>
          </a:solidFill>
        </p:spPr>
        <p:txBody>
          <a:bodyPr/>
          <a:lstStyle>
            <a:lvl1pPr>
              <a:defRPr b="0" baseline="0">
                <a:solidFill>
                  <a:schemeClr val="tx1"/>
                </a:solidFill>
              </a:defRPr>
            </a:lvl1pPr>
          </a:lstStyle>
          <a:p>
            <a:r>
              <a:rPr lang="nb-NO" dirty="0"/>
              <a:t>Klikk på ikon for å sette inn bilde som viser kontekst / workshop, hvis nødvendig</a:t>
            </a:r>
          </a:p>
        </p:txBody>
      </p:sp>
      <p:sp>
        <p:nvSpPr>
          <p:cNvPr id="18" name="Title Placeholder 1"/>
          <p:cNvSpPr>
            <a:spLocks noGrp="1"/>
          </p:cNvSpPr>
          <p:nvPr>
            <p:ph type="title" hasCustomPrompt="1"/>
          </p:nvPr>
        </p:nvSpPr>
        <p:spPr>
          <a:xfrm>
            <a:off x="257909" y="341780"/>
            <a:ext cx="11696027"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a:t>Klikk for å skrive inn tittel</a:t>
            </a:r>
          </a:p>
        </p:txBody>
      </p:sp>
    </p:spTree>
    <p:extLst>
      <p:ext uri="{BB962C8B-B14F-4D97-AF65-F5344CB8AC3E}">
        <p14:creationId xmlns:p14="http://schemas.microsoft.com/office/powerpoint/2010/main" val="3528827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lde+overskrift">
    <p:spTree>
      <p:nvGrpSpPr>
        <p:cNvPr id="1" name=""/>
        <p:cNvGrpSpPr/>
        <p:nvPr/>
      </p:nvGrpSpPr>
      <p:grpSpPr>
        <a:xfrm>
          <a:off x="0" y="0"/>
          <a:ext cx="0" cy="0"/>
          <a:chOff x="0" y="0"/>
          <a:chExt cx="0" cy="0"/>
        </a:xfrm>
      </p:grpSpPr>
      <p:sp>
        <p:nvSpPr>
          <p:cNvPr id="21" name="Picture Placeholder 20"/>
          <p:cNvSpPr>
            <a:spLocks noGrp="1"/>
          </p:cNvSpPr>
          <p:nvPr>
            <p:ph type="pic" sz="quarter" idx="12" hasCustomPrompt="1"/>
          </p:nvPr>
        </p:nvSpPr>
        <p:spPr>
          <a:xfrm>
            <a:off x="257908" y="1635124"/>
            <a:ext cx="11696028" cy="5033964"/>
          </a:xfrm>
          <a:solidFill>
            <a:srgbClr val="DCDE44"/>
          </a:solidFill>
        </p:spPr>
        <p:txBody>
          <a:bodyPr/>
          <a:lstStyle>
            <a:lvl1pPr>
              <a:defRPr b="0" baseline="0">
                <a:solidFill>
                  <a:schemeClr val="tx1"/>
                </a:solidFill>
              </a:defRPr>
            </a:lvl1pPr>
          </a:lstStyle>
          <a:p>
            <a:r>
              <a:rPr lang="nb-NO" dirty="0"/>
              <a:t>Klikk på ikon for å sette inn bilde som viser kontekst / workshop, hvis nødvendig</a:t>
            </a:r>
          </a:p>
        </p:txBody>
      </p:sp>
      <p:sp>
        <p:nvSpPr>
          <p:cNvPr id="18" name="Title Placeholder 1"/>
          <p:cNvSpPr>
            <a:spLocks noGrp="1"/>
          </p:cNvSpPr>
          <p:nvPr>
            <p:ph type="title" hasCustomPrompt="1"/>
          </p:nvPr>
        </p:nvSpPr>
        <p:spPr>
          <a:xfrm>
            <a:off x="257909" y="341780"/>
            <a:ext cx="11696027"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a:t>Klikk for å skrive inn tittel</a:t>
            </a:r>
          </a:p>
        </p:txBody>
      </p:sp>
      <p:sp>
        <p:nvSpPr>
          <p:cNvPr id="4" name="Text Placeholder 25"/>
          <p:cNvSpPr>
            <a:spLocks noGrp="1"/>
          </p:cNvSpPr>
          <p:nvPr>
            <p:ph type="body" sz="quarter" idx="18" hasCustomPrompt="1"/>
          </p:nvPr>
        </p:nvSpPr>
        <p:spPr>
          <a:xfrm>
            <a:off x="257909" y="943271"/>
            <a:ext cx="11696027" cy="294191"/>
          </a:xfrm>
        </p:spPr>
        <p:txBody>
          <a:bodyPr>
            <a:noAutofit/>
          </a:bodyPr>
          <a:lstStyle>
            <a:lvl1pPr>
              <a:defRPr b="1" baseline="0">
                <a:solidFill>
                  <a:srgbClr val="3A7EC0"/>
                </a:solidFill>
              </a:defRPr>
            </a:lvl1pPr>
            <a:lvl2pPr marL="457200" indent="0">
              <a:buNone/>
              <a:defRPr/>
            </a:lvl2pPr>
          </a:lstStyle>
          <a:p>
            <a:pPr lvl="0"/>
            <a:r>
              <a:rPr lang="nb-NO" dirty="0"/>
              <a:t>...</a:t>
            </a:r>
          </a:p>
        </p:txBody>
      </p:sp>
    </p:spTree>
    <p:extLst>
      <p:ext uri="{BB962C8B-B14F-4D97-AF65-F5344CB8AC3E}">
        <p14:creationId xmlns:p14="http://schemas.microsoft.com/office/powerpoint/2010/main" val="126345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cxnSp>
        <p:nvCxnSpPr>
          <p:cNvPr id="7" name="Straight Connector 6"/>
          <p:cNvCxnSpPr/>
          <p:nvPr userDrawn="1"/>
        </p:nvCxnSpPr>
        <p:spPr>
          <a:xfrm>
            <a:off x="0" y="2314958"/>
            <a:ext cx="12192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0" y="99706"/>
            <a:ext cx="12192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0" y="4524493"/>
            <a:ext cx="12192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userDrawn="1"/>
        </p:nvCxnSpPr>
        <p:spPr>
          <a:xfrm>
            <a:off x="0" y="6741368"/>
            <a:ext cx="12192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flipV="1">
            <a:off x="2559946"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userDrawn="1"/>
        </p:nvCxnSpPr>
        <p:spPr>
          <a:xfrm flipV="1">
            <a:off x="4907316"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flipV="1">
            <a:off x="7254686"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userDrawn="1"/>
        </p:nvCxnSpPr>
        <p:spPr>
          <a:xfrm flipV="1">
            <a:off x="9602055"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V="1">
            <a:off x="11949424"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userDrawn="1"/>
        </p:nvCxnSpPr>
        <p:spPr>
          <a:xfrm flipV="1">
            <a:off x="212576"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0" name="Rectangle 29"/>
          <p:cNvSpPr/>
          <p:nvPr userDrawn="1"/>
        </p:nvSpPr>
        <p:spPr>
          <a:xfrm>
            <a:off x="158110" y="72008"/>
            <a:ext cx="11875780" cy="66693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7459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nb-NO"/>
              <a:t>Klikk for å redigere tittelstil</a:t>
            </a:r>
            <a:endParaRPr lang="nb-NO" dirty="0"/>
          </a:p>
        </p:txBody>
      </p:sp>
      <p:sp>
        <p:nvSpPr>
          <p:cNvPr id="3" name="Plassholder for innhold 2"/>
          <p:cNvSpPr>
            <a:spLocks noGrp="1"/>
          </p:cNvSpPr>
          <p:nvPr>
            <p:ph idx="1"/>
          </p:nvPr>
        </p:nvSpPr>
        <p:spPr>
          <a:xfrm>
            <a:off x="838200" y="1825625"/>
            <a:ext cx="10515600" cy="3788594"/>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114CEF9C-9E64-984C-9F1B-E778708566D6}" type="datetimeFigureOut">
              <a:rPr lang="nb-NO" smtClean="0"/>
              <a:t>30.11.2021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1899851" y="6356350"/>
            <a:ext cx="842319" cy="365125"/>
          </a:xfrm>
          <a:prstGeom prst="rect">
            <a:avLst/>
          </a:prstGeom>
        </p:spPr>
        <p:txBody>
          <a:bodyPr/>
          <a:lstStyle/>
          <a:p>
            <a:fld id="{E071B925-636E-B040-83CA-C55610FC30CF}" type="slidenum">
              <a:rPr lang="nb-NO" smtClean="0"/>
              <a:t>‹#›</a:t>
            </a:fld>
            <a:endParaRPr lang="nb-NO"/>
          </a:p>
        </p:txBody>
      </p:sp>
      <p:pic>
        <p:nvPicPr>
          <p:cNvPr id="7" name="Bilde 6">
            <a:extLst>
              <a:ext uri="{FF2B5EF4-FFF2-40B4-BE49-F238E27FC236}">
                <a16:creationId xmlns:a16="http://schemas.microsoft.com/office/drawing/2014/main" id="{897B582A-6A6F-A248-8F55-38278E9CE947}"/>
              </a:ext>
            </a:extLst>
          </p:cNvPr>
          <p:cNvPicPr>
            <a:picLocks noChangeAspect="1"/>
          </p:cNvPicPr>
          <p:nvPr userDrawn="1"/>
        </p:nvPicPr>
        <p:blipFill>
          <a:blip r:embed="rId2"/>
          <a:stretch>
            <a:fillRect/>
          </a:stretch>
        </p:blipFill>
        <p:spPr>
          <a:xfrm>
            <a:off x="0" y="4982191"/>
            <a:ext cx="12192000" cy="1011949"/>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delingsoverskrift med bilde">
    <p:spTree>
      <p:nvGrpSpPr>
        <p:cNvPr id="1" name=""/>
        <p:cNvGrpSpPr/>
        <p:nvPr/>
      </p:nvGrpSpPr>
      <p:grpSpPr>
        <a:xfrm>
          <a:off x="0" y="0"/>
          <a:ext cx="0" cy="0"/>
          <a:chOff x="0" y="0"/>
          <a:chExt cx="0" cy="0"/>
        </a:xfrm>
      </p:grpSpPr>
      <p:sp>
        <p:nvSpPr>
          <p:cNvPr id="2" name="Tittel 1"/>
          <p:cNvSpPr>
            <a:spLocks noGrp="1"/>
          </p:cNvSpPr>
          <p:nvPr>
            <p:ph type="title"/>
          </p:nvPr>
        </p:nvSpPr>
        <p:spPr>
          <a:xfrm>
            <a:off x="831850" y="3620530"/>
            <a:ext cx="10515600" cy="1152012"/>
          </a:xfrm>
        </p:spPr>
        <p:txBody>
          <a:bodyPr anchor="b"/>
          <a:lstStyle>
            <a:lvl1pPr>
              <a:defRPr sz="6000"/>
            </a:lvl1pPr>
          </a:lstStyle>
          <a:p>
            <a:r>
              <a:rPr lang="nb-NO"/>
              <a:t>Klikk for å redigere tittelstil</a:t>
            </a:r>
            <a:endParaRPr lang="nb-NO" dirty="0"/>
          </a:p>
        </p:txBody>
      </p:sp>
      <p:sp>
        <p:nvSpPr>
          <p:cNvPr id="3" name="Plassholder for tekst 2"/>
          <p:cNvSpPr>
            <a:spLocks noGrp="1"/>
          </p:cNvSpPr>
          <p:nvPr>
            <p:ph type="body" idx="1"/>
          </p:nvPr>
        </p:nvSpPr>
        <p:spPr>
          <a:xfrm>
            <a:off x="831850" y="4886029"/>
            <a:ext cx="10515600" cy="625085"/>
          </a:xfrm>
        </p:spPr>
        <p:txBody>
          <a:bodyPr/>
          <a:lstStyle>
            <a:lvl1pPr marL="0" indent="0" algn="ctr">
              <a:buNone/>
              <a:defRPr sz="2400" i="0">
                <a:solidFill>
                  <a:schemeClr val="tx1">
                    <a:tint val="75000"/>
                  </a:schemeClr>
                </a:solidFill>
                <a:latin typeface="Calibri" panose="020F0502020204030204" pitchFamily="34" charset="0"/>
                <a:ea typeface="Baskerville"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114CEF9C-9E64-984C-9F1B-E778708566D6}" type="datetimeFigureOut">
              <a:rPr lang="nb-NO" smtClean="0"/>
              <a:t>30.11.2021</a:t>
            </a:fld>
            <a:endParaRPr lang="nb-NO"/>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a:xfrm>
            <a:off x="1899851" y="6356350"/>
            <a:ext cx="842319" cy="365125"/>
          </a:xfrm>
          <a:prstGeom prst="rect">
            <a:avLst/>
          </a:prstGeom>
        </p:spPr>
        <p:txBody>
          <a:bodyPr/>
          <a:lstStyle/>
          <a:p>
            <a:fld id="{E071B925-636E-B040-83CA-C55610FC30CF}" type="slidenum">
              <a:rPr lang="nb-NO" smtClean="0"/>
              <a:t>‹#›</a:t>
            </a:fld>
            <a:endParaRPr lang="nb-NO"/>
          </a:p>
        </p:txBody>
      </p:sp>
      <p:sp>
        <p:nvSpPr>
          <p:cNvPr id="8" name="Plassholder for bilde 2"/>
          <p:cNvSpPr>
            <a:spLocks noGrp="1"/>
          </p:cNvSpPr>
          <p:nvPr>
            <p:ph type="pic" idx="13"/>
          </p:nvPr>
        </p:nvSpPr>
        <p:spPr>
          <a:xfrm>
            <a:off x="0" y="1"/>
            <a:ext cx="12192000" cy="32992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m side">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114CEF9C-9E64-984C-9F1B-E778708566D6}" type="datetimeFigureOut">
              <a:rPr lang="nb-NO" smtClean="0"/>
              <a:t>30.11.2021</a:t>
            </a:fld>
            <a:endParaRPr lang="nb-NO"/>
          </a:p>
        </p:txBody>
      </p:sp>
      <p:sp>
        <p:nvSpPr>
          <p:cNvPr id="4" name="Plassholder for bunntekst 3"/>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59147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838200" y="1825625"/>
            <a:ext cx="5181600" cy="3827923"/>
          </a:xfrm>
        </p:spPr>
        <p:txBody>
          <a:bodyPr/>
          <a:lstStyle>
            <a:lvl1pPr>
              <a:defRPr>
                <a:latin typeface="Calibri" panose="020F0502020204030204" pitchFamily="34" charset="0"/>
                <a:cs typeface="Calibri" panose="020F0502020204030204" pitchFamily="34" charset="0"/>
              </a:defRPr>
            </a:lvl1pPr>
            <a:lvl2pPr marL="685800" indent="-228600">
              <a:buFont typeface="Arial" charset="0"/>
              <a:buChar cha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172200" y="1825625"/>
            <a:ext cx="5181600" cy="382792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114CEF9C-9E64-984C-9F1B-E778708566D6}" type="datetimeFigureOut">
              <a:rPr lang="nb-NO" smtClean="0"/>
              <a:t>30.11.2021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a:xfrm>
            <a:off x="1899851" y="6356350"/>
            <a:ext cx="842319" cy="365125"/>
          </a:xfrm>
          <a:prstGeom prst="rect">
            <a:avLst/>
          </a:prstGeom>
        </p:spPr>
        <p:txBody>
          <a:bodyPr/>
          <a:lstStyle/>
          <a:p>
            <a:fld id="{E071B925-636E-B040-83CA-C55610FC30CF}" type="slidenum">
              <a:rPr lang="nb-NO" smtClean="0"/>
              <a:t>‹#›</a:t>
            </a:fld>
            <a:endParaRPr lang="nb-NO"/>
          </a:p>
        </p:txBody>
      </p:sp>
    </p:spTree>
    <p:extLst>
      <p:ext uri="{BB962C8B-B14F-4D97-AF65-F5344CB8AC3E}">
        <p14:creationId xmlns:p14="http://schemas.microsoft.com/office/powerpoint/2010/main" val="110784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nb-NO" dirty="0"/>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20746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20746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114CEF9C-9E64-984C-9F1B-E778708566D6}" type="datetimeFigureOut">
              <a:rPr lang="nb-NO" smtClean="0"/>
              <a:t>30.11.2021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a:xfrm>
            <a:off x="1899851" y="6356350"/>
            <a:ext cx="842319" cy="365125"/>
          </a:xfrm>
          <a:prstGeom prst="rect">
            <a:avLst/>
          </a:prstGeom>
        </p:spPr>
        <p:txBody>
          <a:bodyPr/>
          <a:lstStyle/>
          <a:p>
            <a:fld id="{E071B925-636E-B040-83CA-C55610FC30CF}" type="slidenum">
              <a:rPr lang="nb-NO" smtClean="0"/>
              <a:t>‹#›</a:t>
            </a:fld>
            <a:endParaRPr lang="nb-NO"/>
          </a:p>
        </p:txBody>
      </p:sp>
    </p:spTree>
    <p:extLst>
      <p:ext uri="{BB962C8B-B14F-4D97-AF65-F5344CB8AC3E}">
        <p14:creationId xmlns:p14="http://schemas.microsoft.com/office/powerpoint/2010/main" val="8467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dato 2"/>
          <p:cNvSpPr>
            <a:spLocks noGrp="1"/>
          </p:cNvSpPr>
          <p:nvPr>
            <p:ph type="dt" sz="half" idx="10"/>
          </p:nvPr>
        </p:nvSpPr>
        <p:spPr/>
        <p:txBody>
          <a:bodyPr/>
          <a:lstStyle/>
          <a:p>
            <a:fld id="{114CEF9C-9E64-984C-9F1B-E778708566D6}" type="datetimeFigureOut">
              <a:rPr lang="nb-NO" smtClean="0"/>
              <a:t>30.11.2021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a:xfrm>
            <a:off x="1899851" y="6356350"/>
            <a:ext cx="842319" cy="365125"/>
          </a:xfrm>
          <a:prstGeom prst="rect">
            <a:avLst/>
          </a:prstGeom>
        </p:spPr>
        <p:txBody>
          <a:bodyPr/>
          <a:lstStyle/>
          <a:p>
            <a:fld id="{E071B925-636E-B040-83CA-C55610FC30CF}" type="slidenum">
              <a:rPr lang="nb-NO" smtClean="0"/>
              <a:t>‹#›</a:t>
            </a:fld>
            <a:endParaRPr lang="nb-NO"/>
          </a:p>
        </p:txBody>
      </p:sp>
    </p:spTree>
    <p:extLst>
      <p:ext uri="{BB962C8B-B14F-4D97-AF65-F5344CB8AC3E}">
        <p14:creationId xmlns:p14="http://schemas.microsoft.com/office/powerpoint/2010/main" val="160268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side med tekstboks">
    <p:spTree>
      <p:nvGrpSpPr>
        <p:cNvPr id="1" name=""/>
        <p:cNvGrpSpPr/>
        <p:nvPr/>
      </p:nvGrpSpPr>
      <p:grpSpPr>
        <a:xfrm>
          <a:off x="0" y="0"/>
          <a:ext cx="0" cy="0"/>
          <a:chOff x="0" y="0"/>
          <a:chExt cx="0" cy="0"/>
        </a:xfrm>
      </p:grpSpPr>
      <p:sp>
        <p:nvSpPr>
          <p:cNvPr id="9" name="Plassholder for bilde 2"/>
          <p:cNvSpPr>
            <a:spLocks noGrp="1"/>
          </p:cNvSpPr>
          <p:nvPr>
            <p:ph type="pic" idx="13"/>
          </p:nvPr>
        </p:nvSpPr>
        <p:spPr>
          <a:xfrm>
            <a:off x="0" y="1424978"/>
            <a:ext cx="6660292" cy="39327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Plassholder for dato 1"/>
          <p:cNvSpPr>
            <a:spLocks noGrp="1"/>
          </p:cNvSpPr>
          <p:nvPr>
            <p:ph type="dt" sz="half" idx="10"/>
          </p:nvPr>
        </p:nvSpPr>
        <p:spPr/>
        <p:txBody>
          <a:bodyPr/>
          <a:lstStyle/>
          <a:p>
            <a:fld id="{114CEF9C-9E64-984C-9F1B-E778708566D6}" type="datetimeFigureOut">
              <a:rPr lang="nb-NO" smtClean="0"/>
              <a:t>30.11.2021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a:xfrm>
            <a:off x="1899851" y="6356350"/>
            <a:ext cx="842319" cy="365125"/>
          </a:xfrm>
          <a:prstGeom prst="rect">
            <a:avLst/>
          </a:prstGeom>
        </p:spPr>
        <p:txBody>
          <a:bodyPr/>
          <a:lstStyle/>
          <a:p>
            <a:fld id="{E071B925-636E-B040-83CA-C55610FC30CF}" type="slidenum">
              <a:rPr lang="nb-NO" smtClean="0"/>
              <a:t>‹#›</a:t>
            </a:fld>
            <a:endParaRPr lang="nb-NO"/>
          </a:p>
        </p:txBody>
      </p:sp>
      <p:sp>
        <p:nvSpPr>
          <p:cNvPr id="6" name="Rectangle 1"/>
          <p:cNvSpPr>
            <a:spLocks/>
          </p:cNvSpPr>
          <p:nvPr userDrawn="1"/>
        </p:nvSpPr>
        <p:spPr bwMode="auto">
          <a:xfrm>
            <a:off x="6660292" y="1424978"/>
            <a:ext cx="2876421" cy="3932708"/>
          </a:xfrm>
          <a:prstGeom prst="rect">
            <a:avLst/>
          </a:prstGeom>
          <a:solidFill>
            <a:srgbClr val="124A73"/>
          </a:solidFill>
          <a:ln w="25400">
            <a:noFill/>
            <a:miter lim="800000"/>
            <a:headEnd/>
            <a:tailEnd/>
          </a:ln>
        </p:spPr>
        <p:txBody>
          <a:bodyPr lIns="0" tIns="0" rIns="0" bIns="0"/>
          <a:lstStyle/>
          <a:p>
            <a:endParaRPr lang="en-US" dirty="0">
              <a:solidFill>
                <a:srgbClr val="124A73"/>
              </a:solidFill>
            </a:endParaRPr>
          </a:p>
        </p:txBody>
      </p:sp>
      <p:sp>
        <p:nvSpPr>
          <p:cNvPr id="10" name="Plassholder for tekst 3"/>
          <p:cNvSpPr>
            <a:spLocks noGrp="1"/>
          </p:cNvSpPr>
          <p:nvPr>
            <p:ph type="body" sz="half" idx="2"/>
          </p:nvPr>
        </p:nvSpPr>
        <p:spPr>
          <a:xfrm>
            <a:off x="6892367" y="2459511"/>
            <a:ext cx="2434281" cy="2717969"/>
          </a:xfrm>
        </p:spPr>
        <p:txBody>
          <a:bodyPr>
            <a:normAutofit/>
          </a:bodyPr>
          <a:lstStyle>
            <a:lvl1pPr marL="0" indent="0">
              <a:lnSpc>
                <a:spcPct val="150000"/>
              </a:lnSpc>
              <a:buNone/>
              <a:defRPr sz="1400">
                <a:solidFill>
                  <a:schemeClr val="bg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11" name="Tittel 1"/>
          <p:cNvSpPr>
            <a:spLocks noGrp="1"/>
          </p:cNvSpPr>
          <p:nvPr>
            <p:ph type="title" hasCustomPrompt="1"/>
          </p:nvPr>
        </p:nvSpPr>
        <p:spPr>
          <a:xfrm>
            <a:off x="6892367" y="1608528"/>
            <a:ext cx="2434281" cy="667433"/>
          </a:xfrm>
        </p:spPr>
        <p:txBody>
          <a:bodyPr anchor="b">
            <a:normAutofit/>
          </a:bodyPr>
          <a:lstStyle>
            <a:lvl1pPr algn="ctr">
              <a:defRPr sz="2800">
                <a:solidFill>
                  <a:schemeClr val="bg1"/>
                </a:solidFill>
              </a:defRPr>
            </a:lvl1pPr>
          </a:lstStyle>
          <a:p>
            <a:r>
              <a:rPr lang="nb-NO" dirty="0"/>
              <a:t>Tittel</a:t>
            </a:r>
          </a:p>
        </p:txBody>
      </p:sp>
      <p:sp>
        <p:nvSpPr>
          <p:cNvPr id="13" name="Plassholder for bilde 2"/>
          <p:cNvSpPr>
            <a:spLocks noGrp="1"/>
          </p:cNvSpPr>
          <p:nvPr>
            <p:ph type="pic" idx="14"/>
          </p:nvPr>
        </p:nvSpPr>
        <p:spPr>
          <a:xfrm>
            <a:off x="9536713" y="1424978"/>
            <a:ext cx="2655288" cy="39327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36875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lgn="l">
              <a:defRPr sz="3200"/>
            </a:lvl1pPr>
          </a:lstStyle>
          <a:p>
            <a:r>
              <a:rPr lang="nb-NO"/>
              <a:t>Klikk for å redigere tittelstil</a:t>
            </a:r>
            <a:endParaRPr lang="nb-NO" dirty="0"/>
          </a:p>
        </p:txBody>
      </p:sp>
      <p:sp>
        <p:nvSpPr>
          <p:cNvPr id="3" name="Plassholder for innhold 2"/>
          <p:cNvSpPr>
            <a:spLocks noGrp="1"/>
          </p:cNvSpPr>
          <p:nvPr>
            <p:ph idx="1"/>
          </p:nvPr>
        </p:nvSpPr>
        <p:spPr>
          <a:xfrm>
            <a:off x="5183188" y="987425"/>
            <a:ext cx="6172200" cy="4708309"/>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p:cNvSpPr>
            <a:spLocks noGrp="1"/>
          </p:cNvSpPr>
          <p:nvPr>
            <p:ph type="body" sz="half" idx="2"/>
          </p:nvPr>
        </p:nvSpPr>
        <p:spPr>
          <a:xfrm>
            <a:off x="839788" y="2230654"/>
            <a:ext cx="3932237" cy="3465080"/>
          </a:xfrm>
        </p:spPr>
        <p:txBody>
          <a:bodyPr/>
          <a:lstStyle>
            <a:lvl1pPr marL="0" indent="0">
              <a:lnSpc>
                <a:spcPct val="150000"/>
              </a:lnSpc>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114CEF9C-9E64-984C-9F1B-E778708566D6}" type="datetimeFigureOut">
              <a:rPr lang="nb-NO" smtClean="0"/>
              <a:t>30.11.2021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a:xfrm>
            <a:off x="1899851" y="6356350"/>
            <a:ext cx="842319" cy="365125"/>
          </a:xfrm>
          <a:prstGeom prst="rect">
            <a:avLst/>
          </a:prstGeom>
        </p:spPr>
        <p:txBody>
          <a:bodyPr/>
          <a:lstStyle/>
          <a:p>
            <a:fld id="{E071B925-636E-B040-83CA-C55610FC30CF}" type="slidenum">
              <a:rPr lang="nb-NO" smtClean="0"/>
              <a:t>‹#›</a:t>
            </a:fld>
            <a:endParaRPr lang="nb-NO"/>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838200" y="6356350"/>
            <a:ext cx="939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CEF9C-9E64-984C-9F1B-E778708566D6}" type="datetimeFigureOut">
              <a:rPr lang="nb-NO" smtClean="0"/>
              <a:t>30.11.2021</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pic>
        <p:nvPicPr>
          <p:cNvPr id="8" name="Bilde 7">
            <a:extLst>
              <a:ext uri="{FF2B5EF4-FFF2-40B4-BE49-F238E27FC236}">
                <a16:creationId xmlns:a16="http://schemas.microsoft.com/office/drawing/2014/main" id="{7BDD8EF4-41BC-FE40-9505-BDDFA1AED027}"/>
              </a:ext>
            </a:extLst>
          </p:cNvPr>
          <p:cNvPicPr>
            <a:picLocks noChangeAspect="1"/>
          </p:cNvPicPr>
          <p:nvPr userDrawn="1"/>
        </p:nvPicPr>
        <p:blipFill>
          <a:blip r:embed="rId17"/>
          <a:stretch>
            <a:fillRect/>
          </a:stretch>
        </p:blipFill>
        <p:spPr>
          <a:xfrm>
            <a:off x="10442875" y="6065106"/>
            <a:ext cx="1430221" cy="500225"/>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Lst>
  <p:txStyles>
    <p:titleStyle>
      <a:lvl1pPr algn="ctr" defTabSz="914400" rtl="0" eaLnBrk="1" latinLnBrk="0" hangingPunct="1">
        <a:lnSpc>
          <a:spcPct val="90000"/>
        </a:lnSpc>
        <a:spcBef>
          <a:spcPct val="0"/>
        </a:spcBef>
        <a:buNone/>
        <a:defRPr sz="4400" kern="1200">
          <a:solidFill>
            <a:srgbClr val="124A73"/>
          </a:solidFill>
          <a:latin typeface="Calibri" panose="020F0502020204030204" pitchFamily="34" charset="0"/>
          <a:ea typeface="Baskerville"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0E6DAD"/>
        </a:buClr>
        <a:buFont typeface="Arial"/>
        <a:buChar char="•"/>
        <a:defRPr sz="2800" kern="1200">
          <a:solidFill>
            <a:srgbClr val="3F464B"/>
          </a:solidFill>
          <a:latin typeface="Cabin" pitchFamily="2" charset="77"/>
          <a:ea typeface="Open Sans" charset="0"/>
          <a:cs typeface="Open Sans" charset="0"/>
        </a:defRPr>
      </a:lvl1pPr>
      <a:lvl2pPr marL="685800" indent="-228600" algn="l" defTabSz="914400" rtl="0" eaLnBrk="1" latinLnBrk="0" hangingPunct="1">
        <a:lnSpc>
          <a:spcPct val="90000"/>
        </a:lnSpc>
        <a:spcBef>
          <a:spcPts val="500"/>
        </a:spcBef>
        <a:buClr>
          <a:srgbClr val="0E6DAD"/>
        </a:buClr>
        <a:buFont typeface="Arial"/>
        <a:buChar char="•"/>
        <a:defRPr sz="2400" kern="1200">
          <a:solidFill>
            <a:srgbClr val="3F464B"/>
          </a:solidFill>
          <a:latin typeface="Cabin" pitchFamily="2" charset="77"/>
          <a:ea typeface="Open Sans" charset="0"/>
          <a:cs typeface="Open Sans" charset="0"/>
        </a:defRPr>
      </a:lvl2pPr>
      <a:lvl3pPr marL="1143000" indent="-228600" algn="l" defTabSz="914400" rtl="0" eaLnBrk="1" latinLnBrk="0" hangingPunct="1">
        <a:lnSpc>
          <a:spcPct val="90000"/>
        </a:lnSpc>
        <a:spcBef>
          <a:spcPts val="500"/>
        </a:spcBef>
        <a:buClr>
          <a:srgbClr val="0E6DAD"/>
        </a:buClr>
        <a:buFont typeface="Arial"/>
        <a:buChar char="•"/>
        <a:defRPr sz="2000" kern="1200">
          <a:solidFill>
            <a:srgbClr val="3F464B"/>
          </a:solidFill>
          <a:latin typeface="Cabin" pitchFamily="2" charset="77"/>
          <a:ea typeface="Open Sans" charset="0"/>
          <a:cs typeface="Open Sans" charset="0"/>
        </a:defRPr>
      </a:lvl3pPr>
      <a:lvl4pPr marL="16002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4pPr>
      <a:lvl5pPr marL="20574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sunnekommuner.no/om-oss/who-healthy-cities" TargetMode="External"/><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9FC2E9-FA51-8E4E-85A0-A628CEA34414}"/>
              </a:ext>
            </a:extLst>
          </p:cNvPr>
          <p:cNvSpPr>
            <a:spLocks noGrp="1"/>
          </p:cNvSpPr>
          <p:nvPr>
            <p:ph type="ctrTitle"/>
          </p:nvPr>
        </p:nvSpPr>
        <p:spPr>
          <a:xfrm>
            <a:off x="1001485" y="602248"/>
            <a:ext cx="10698145" cy="2387600"/>
          </a:xfrm>
        </p:spPr>
        <p:txBody>
          <a:bodyPr>
            <a:normAutofit fontScale="90000"/>
          </a:bodyPr>
          <a:lstStyle/>
          <a:p>
            <a:pPr algn="ctr"/>
            <a:r>
              <a:rPr lang="nb-NO" b="0" dirty="0">
                <a:solidFill>
                  <a:schemeClr val="tx1"/>
                </a:solidFill>
              </a:rPr>
              <a:t>Bærekraftig økonomisk handlingsplan </a:t>
            </a:r>
            <a:br>
              <a:rPr lang="nb-NO" b="0" dirty="0">
                <a:solidFill>
                  <a:schemeClr val="tx1"/>
                </a:solidFill>
              </a:rPr>
            </a:br>
            <a:r>
              <a:rPr lang="nb-NO" b="0" dirty="0">
                <a:solidFill>
                  <a:schemeClr val="tx1"/>
                </a:solidFill>
              </a:rPr>
              <a:t>for Brønnøy Kommune</a:t>
            </a:r>
          </a:p>
        </p:txBody>
      </p:sp>
      <p:sp>
        <p:nvSpPr>
          <p:cNvPr id="3" name="Undertittel 2">
            <a:extLst>
              <a:ext uri="{FF2B5EF4-FFF2-40B4-BE49-F238E27FC236}">
                <a16:creationId xmlns:a16="http://schemas.microsoft.com/office/drawing/2014/main" id="{72F3563B-0360-8E48-ACB4-E31B487E58F3}"/>
              </a:ext>
            </a:extLst>
          </p:cNvPr>
          <p:cNvSpPr>
            <a:spLocks noGrp="1"/>
          </p:cNvSpPr>
          <p:nvPr>
            <p:ph type="subTitle" idx="1"/>
          </p:nvPr>
        </p:nvSpPr>
        <p:spPr>
          <a:xfrm>
            <a:off x="94901" y="3551165"/>
            <a:ext cx="12003314" cy="1655762"/>
          </a:xfrm>
        </p:spPr>
        <p:txBody>
          <a:bodyPr>
            <a:normAutofit fontScale="92500" lnSpcReduction="10000"/>
          </a:bodyPr>
          <a:lstStyle/>
          <a:p>
            <a:pPr algn="ctr"/>
            <a:endParaRPr lang="nb-NO" sz="2800" dirty="0">
              <a:solidFill>
                <a:schemeClr val="tx2"/>
              </a:solidFill>
            </a:endParaRPr>
          </a:p>
          <a:p>
            <a:pPr algn="ctr"/>
            <a:r>
              <a:rPr lang="nb-NO" sz="2800" dirty="0">
                <a:solidFill>
                  <a:schemeClr val="tx2"/>
                </a:solidFill>
              </a:rPr>
              <a:t>En </a:t>
            </a:r>
            <a:r>
              <a:rPr lang="nb-NO" dirty="0">
                <a:solidFill>
                  <a:schemeClr val="tx2"/>
                </a:solidFill>
              </a:rPr>
              <a:t>revidering</a:t>
            </a:r>
            <a:r>
              <a:rPr lang="nb-NO" sz="2800" dirty="0">
                <a:solidFill>
                  <a:schemeClr val="tx2"/>
                </a:solidFill>
              </a:rPr>
              <a:t> av tidligere innstilt «Forpliktende økonomisk omstillingsplan».</a:t>
            </a:r>
          </a:p>
          <a:p>
            <a:pPr algn="ctr"/>
            <a:endParaRPr lang="nb-NO" sz="2800" dirty="0">
              <a:solidFill>
                <a:schemeClr val="tx2"/>
              </a:solidFill>
            </a:endParaRPr>
          </a:p>
          <a:p>
            <a:pPr algn="ctr"/>
            <a:r>
              <a:rPr lang="nb-NO" sz="1300" dirty="0">
                <a:solidFill>
                  <a:schemeClr val="tx2"/>
                </a:solidFill>
              </a:rPr>
              <a:t>Prosjektleder: Kjell Rune Stavang</a:t>
            </a:r>
          </a:p>
          <a:p>
            <a:pPr algn="ctr"/>
            <a:endParaRPr lang="nb-NO" dirty="0"/>
          </a:p>
        </p:txBody>
      </p:sp>
    </p:spTree>
    <p:extLst>
      <p:ext uri="{BB962C8B-B14F-4D97-AF65-F5344CB8AC3E}">
        <p14:creationId xmlns:p14="http://schemas.microsoft.com/office/powerpoint/2010/main" val="2107065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bilde 4"/>
          <p:cNvPicPr>
            <a:picLocks noGrp="1" noChangeAspect="1"/>
          </p:cNvPicPr>
          <p:nvPr>
            <p:ph type="pic" idx="1"/>
          </p:nvPr>
        </p:nvPicPr>
        <p:blipFill>
          <a:blip r:embed="rId2"/>
          <a:stretch>
            <a:fillRect/>
          </a:stretch>
        </p:blipFill>
        <p:spPr>
          <a:xfrm>
            <a:off x="1" y="10"/>
            <a:ext cx="12192028" cy="5188238"/>
          </a:xfrm>
          <a:prstGeom prst="rect">
            <a:avLst/>
          </a:prstGeom>
        </p:spPr>
      </p:pic>
      <p:pic>
        <p:nvPicPr>
          <p:cNvPr id="10" name="Picture 9">
            <a:extLst>
              <a:ext uri="{FF2B5EF4-FFF2-40B4-BE49-F238E27FC236}">
                <a16:creationId xmlns:a16="http://schemas.microsoft.com/office/drawing/2014/main" id="{71F48048-8195-426E-B0A2-12B4A3B879D9}"/>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p:cNvSpPr>
            <a:spLocks noGrp="1"/>
          </p:cNvSpPr>
          <p:nvPr>
            <p:ph type="title"/>
          </p:nvPr>
        </p:nvSpPr>
        <p:spPr>
          <a:xfrm>
            <a:off x="804998" y="5111027"/>
            <a:ext cx="11108897" cy="1221690"/>
          </a:xfrm>
        </p:spPr>
        <p:txBody>
          <a:bodyPr vert="horz" lIns="91440" tIns="45720" rIns="91440" bIns="45720" rtlCol="0" anchor="ctr">
            <a:normAutofit fontScale="90000"/>
          </a:bodyPr>
          <a:lstStyle/>
          <a:p>
            <a:pPr algn="ctr"/>
            <a:r>
              <a:rPr lang="nb-NO" sz="3100" i="1" dirty="0">
                <a:solidFill>
                  <a:schemeClr val="tx1"/>
                </a:solidFill>
                <a:latin typeface="+mn-lt"/>
                <a:cs typeface="Arial"/>
              </a:rPr>
              <a:t>Hvis </a:t>
            </a:r>
            <a:r>
              <a:rPr lang="nb-NO" sz="3100" b="0" i="1" kern="1200" dirty="0">
                <a:solidFill>
                  <a:schemeClr val="tx1"/>
                </a:solidFill>
                <a:latin typeface="+mn-lt"/>
                <a:ea typeface="+mn-ea"/>
                <a:cs typeface="Arial"/>
              </a:rPr>
              <a:t>Brønnøy kommune skal være en bærekraftig organisasjon, </a:t>
            </a:r>
            <a:br>
              <a:rPr lang="nb-NO" sz="3100" b="0" i="1" kern="1200" dirty="0">
                <a:solidFill>
                  <a:schemeClr val="tx1"/>
                </a:solidFill>
                <a:latin typeface="+mn-lt"/>
                <a:ea typeface="+mn-ea"/>
                <a:cs typeface="Arial"/>
              </a:rPr>
            </a:br>
            <a:r>
              <a:rPr lang="nb-NO" sz="3100" b="0" i="1" kern="1200" dirty="0">
                <a:solidFill>
                  <a:schemeClr val="tx1"/>
                </a:solidFill>
                <a:latin typeface="+mn-lt"/>
                <a:ea typeface="+mn-ea"/>
                <a:cs typeface="Arial"/>
              </a:rPr>
              <a:t>må vi ha en bærekraftig økonomi i bunn.</a:t>
            </a:r>
            <a:br>
              <a:rPr lang="nb-NO" sz="4000" i="1" dirty="0">
                <a:latin typeface="Arial" panose="020B0604020202020204" pitchFamily="34" charset="0"/>
                <a:cs typeface="Arial" panose="020B0604020202020204" pitchFamily="34" charset="0"/>
              </a:rPr>
            </a:br>
            <a:endParaRPr lang="en-US" sz="4000" kern="1200" dirty="0"/>
          </a:p>
        </p:txBody>
      </p:sp>
      <p:pic>
        <p:nvPicPr>
          <p:cNvPr id="7" name="Bilde 6">
            <a:extLst>
              <a:ext uri="{FF2B5EF4-FFF2-40B4-BE49-F238E27FC236}">
                <a16:creationId xmlns:a16="http://schemas.microsoft.com/office/drawing/2014/main" id="{839F1B90-B03F-2C47-B47D-7FE8128B3F7B}"/>
              </a:ext>
            </a:extLst>
          </p:cNvPr>
          <p:cNvPicPr>
            <a:picLocks noChangeAspect="1"/>
          </p:cNvPicPr>
          <p:nvPr/>
        </p:nvPicPr>
        <p:blipFill>
          <a:blip r:embed="rId4"/>
          <a:stretch>
            <a:fillRect/>
          </a:stretch>
        </p:blipFill>
        <p:spPr>
          <a:xfrm>
            <a:off x="0" y="2660389"/>
            <a:ext cx="12192000" cy="1011949"/>
          </a:xfrm>
          <a:prstGeom prst="rect">
            <a:avLst/>
          </a:prstGeom>
        </p:spPr>
      </p:pic>
    </p:spTree>
    <p:extLst>
      <p:ext uri="{BB962C8B-B14F-4D97-AF65-F5344CB8AC3E}">
        <p14:creationId xmlns:p14="http://schemas.microsoft.com/office/powerpoint/2010/main" val="115320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E976FFA-C347-4D29-8999-54F09BCC2B8B}"/>
              </a:ext>
            </a:extLst>
          </p:cNvPr>
          <p:cNvGraphicFramePr>
            <a:graphicFrameLocks/>
          </p:cNvGraphicFramePr>
          <p:nvPr>
            <p:extLst>
              <p:ext uri="{D42A27DB-BD31-4B8C-83A1-F6EECF244321}">
                <p14:modId xmlns:p14="http://schemas.microsoft.com/office/powerpoint/2010/main" val="1109521355"/>
              </p:ext>
            </p:extLst>
          </p:nvPr>
        </p:nvGraphicFramePr>
        <p:xfrm>
          <a:off x="382954" y="250092"/>
          <a:ext cx="11379200" cy="61819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517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6E60AD9-3490-4899-8375-D415C16881DB}"/>
              </a:ext>
            </a:extLst>
          </p:cNvPr>
          <p:cNvSpPr>
            <a:spLocks noGrp="1"/>
          </p:cNvSpPr>
          <p:nvPr>
            <p:ph type="title"/>
          </p:nvPr>
        </p:nvSpPr>
        <p:spPr>
          <a:xfrm>
            <a:off x="765143" y="987425"/>
            <a:ext cx="3932237" cy="1600200"/>
          </a:xfrm>
        </p:spPr>
        <p:txBody>
          <a:bodyPr vert="horz" lIns="91440" tIns="45720" rIns="91440" bIns="45720" rtlCol="0" anchor="b">
            <a:normAutofit/>
          </a:bodyPr>
          <a:lstStyle/>
          <a:p>
            <a:r>
              <a:rPr lang="nb-NO" sz="1800" kern="1200" dirty="0">
                <a:latin typeface="Calibri" panose="020F0502020204030204" pitchFamily="34" charset="0"/>
                <a:ea typeface="Baskerville" charset="0"/>
                <a:cs typeface="Calibri" panose="020F0502020204030204" pitchFamily="34" charset="0"/>
              </a:rPr>
              <a:t>Det blir flere eldre og færre unge i Brønnøy kommune i årene fremover. </a:t>
            </a:r>
            <a:br>
              <a:rPr lang="nb-NO" sz="1800" kern="1200" dirty="0">
                <a:latin typeface="Calibri" panose="020F0502020204030204" pitchFamily="34" charset="0"/>
                <a:ea typeface="Baskerville" charset="0"/>
                <a:cs typeface="Calibri" panose="020F0502020204030204" pitchFamily="34" charset="0"/>
              </a:rPr>
            </a:br>
            <a:br>
              <a:rPr lang="nb-NO" sz="1800" kern="1200" dirty="0">
                <a:latin typeface="Calibri" panose="020F0502020204030204" pitchFamily="34" charset="0"/>
                <a:ea typeface="Baskerville" charset="0"/>
                <a:cs typeface="Calibri" panose="020F0502020204030204" pitchFamily="34" charset="0"/>
              </a:rPr>
            </a:br>
            <a:r>
              <a:rPr lang="nb-NO" sz="1800" b="0" kern="1200" dirty="0">
                <a:latin typeface="Calibri" panose="020F0502020204030204" pitchFamily="34" charset="0"/>
                <a:ea typeface="Baskerville" charset="0"/>
                <a:cs typeface="Calibri" panose="020F0502020204030204" pitchFamily="34" charset="0"/>
              </a:rPr>
              <a:t>Hvordan skal Brønnøy kommune møte denne utfordringen?</a:t>
            </a:r>
            <a:br>
              <a:rPr lang="nb-NO" sz="1800" kern="1200" dirty="0">
                <a:latin typeface="Calibri" panose="020F0502020204030204" pitchFamily="34" charset="0"/>
                <a:ea typeface="Baskerville" charset="0"/>
                <a:cs typeface="Calibri" panose="020F0502020204030204" pitchFamily="34" charset="0"/>
              </a:rPr>
            </a:br>
            <a:endParaRPr lang="nb-NO" sz="1800" kern="1200" dirty="0">
              <a:latin typeface="Calibri" panose="020F0502020204030204" pitchFamily="34" charset="0"/>
              <a:ea typeface="Baskerville" charset="0"/>
              <a:cs typeface="Calibri" panose="020F0502020204030204" pitchFamily="34" charset="0"/>
            </a:endParaRPr>
          </a:p>
        </p:txBody>
      </p:sp>
      <p:pic>
        <p:nvPicPr>
          <p:cNvPr id="10" name="Plassholder for bilde 7" descr="Et bilde som inneholder person, lukk&#10;&#10;Automatisk generert beskrivelse">
            <a:extLst>
              <a:ext uri="{FF2B5EF4-FFF2-40B4-BE49-F238E27FC236}">
                <a16:creationId xmlns:a16="http://schemas.microsoft.com/office/drawing/2014/main" id="{FC2A43B8-6742-47C5-94EE-EB3FFA52A9D9}"/>
              </a:ext>
            </a:extLst>
          </p:cNvPr>
          <p:cNvPicPr>
            <a:picLocks noChangeAspect="1"/>
          </p:cNvPicPr>
          <p:nvPr/>
        </p:nvPicPr>
        <p:blipFill rotWithShape="1">
          <a:blip r:embed="rId2"/>
          <a:srcRect t="2312" r="3" b="2337"/>
          <a:stretch/>
        </p:blipFill>
        <p:spPr>
          <a:xfrm>
            <a:off x="5183188" y="987425"/>
            <a:ext cx="6172200" cy="4708309"/>
          </a:xfrm>
          <a:prstGeom prst="rect">
            <a:avLst/>
          </a:prstGeom>
          <a:noFill/>
        </p:spPr>
      </p:pic>
      <p:sp>
        <p:nvSpPr>
          <p:cNvPr id="5" name="TekstSylinder 4">
            <a:extLst>
              <a:ext uri="{FF2B5EF4-FFF2-40B4-BE49-F238E27FC236}">
                <a16:creationId xmlns:a16="http://schemas.microsoft.com/office/drawing/2014/main" id="{A7670861-F006-46B4-AE5D-B987273652C1}"/>
              </a:ext>
            </a:extLst>
          </p:cNvPr>
          <p:cNvSpPr txBox="1"/>
          <p:nvPr/>
        </p:nvSpPr>
        <p:spPr>
          <a:xfrm>
            <a:off x="765143" y="2537836"/>
            <a:ext cx="3932237" cy="3465080"/>
          </a:xfrm>
          <a:prstGeom prst="rect">
            <a:avLst/>
          </a:prstGeom>
        </p:spPr>
        <p:txBody>
          <a:bodyPr vert="horz" lIns="91440" tIns="45720" rIns="91440" bIns="45720" rtlCol="0">
            <a:normAutofit/>
          </a:bodyPr>
          <a:lstStyle/>
          <a:p>
            <a:pPr>
              <a:lnSpc>
                <a:spcPct val="140000"/>
              </a:lnSpc>
              <a:spcBef>
                <a:spcPts val="1000"/>
              </a:spcBef>
              <a:buClr>
                <a:srgbClr val="0E6DAD"/>
              </a:buClr>
            </a:pPr>
            <a:endParaRPr lang="nb-NO" sz="1400" kern="1200" dirty="0">
              <a:solidFill>
                <a:srgbClr val="3F464B"/>
              </a:solidFill>
              <a:latin typeface="Calibri" panose="020F0502020204030204" pitchFamily="34" charset="0"/>
              <a:ea typeface="Open Sans" charset="0"/>
              <a:cs typeface="Calibri" panose="020F0502020204030204" pitchFamily="34" charset="0"/>
            </a:endParaRPr>
          </a:p>
          <a:p>
            <a:pPr>
              <a:lnSpc>
                <a:spcPct val="140000"/>
              </a:lnSpc>
              <a:spcBef>
                <a:spcPts val="1000"/>
              </a:spcBef>
              <a:buClr>
                <a:srgbClr val="0E6DAD"/>
              </a:buClr>
            </a:pPr>
            <a:endParaRPr lang="nb-NO" sz="1400" kern="1200" dirty="0">
              <a:solidFill>
                <a:srgbClr val="3F464B"/>
              </a:solidFill>
              <a:latin typeface="Calibri" panose="020F0502020204030204" pitchFamily="34" charset="0"/>
              <a:ea typeface="Open Sans" charset="0"/>
              <a:cs typeface="Calibri" panose="020F0502020204030204" pitchFamily="34" charset="0"/>
            </a:endParaRPr>
          </a:p>
          <a:p>
            <a:pPr>
              <a:lnSpc>
                <a:spcPct val="140000"/>
              </a:lnSpc>
              <a:spcBef>
                <a:spcPts val="1000"/>
              </a:spcBef>
              <a:buClr>
                <a:srgbClr val="0E6DAD"/>
              </a:buClr>
            </a:pPr>
            <a:r>
              <a:rPr lang="nb-NO" sz="1400" b="0" u="sng" kern="1200" dirty="0">
                <a:solidFill>
                  <a:srgbClr val="3F464B"/>
                </a:solidFill>
                <a:latin typeface="Calibri" panose="020F0502020204030204" pitchFamily="34" charset="0"/>
                <a:ea typeface="Open Sans" charset="0"/>
                <a:cs typeface="Calibri" panose="020F0502020204030204" pitchFamily="34" charset="0"/>
              </a:rPr>
              <a:t>Brønnøy kommune må se på seg selv, og finne ut</a:t>
            </a:r>
            <a:r>
              <a:rPr lang="nb-NO" sz="1400" b="0" kern="1200" dirty="0">
                <a:solidFill>
                  <a:srgbClr val="3F464B"/>
                </a:solidFill>
                <a:latin typeface="Calibri" panose="020F0502020204030204" pitchFamily="34" charset="0"/>
                <a:ea typeface="Open Sans" charset="0"/>
                <a:cs typeface="Calibri" panose="020F0502020204030204" pitchFamily="34" charset="0"/>
              </a:rPr>
              <a:t>:</a:t>
            </a:r>
          </a:p>
          <a:p>
            <a:pPr>
              <a:lnSpc>
                <a:spcPct val="140000"/>
              </a:lnSpc>
              <a:spcBef>
                <a:spcPts val="1000"/>
              </a:spcBef>
              <a:buClr>
                <a:srgbClr val="0E6DAD"/>
              </a:buClr>
            </a:pPr>
            <a:r>
              <a:rPr lang="nb-NO" sz="1400" b="0" i="1" kern="1200" dirty="0">
                <a:solidFill>
                  <a:srgbClr val="3F464B"/>
                </a:solidFill>
                <a:latin typeface="Calibri" panose="020F0502020204030204" pitchFamily="34" charset="0"/>
                <a:ea typeface="Open Sans" charset="0"/>
                <a:cs typeface="Calibri" panose="020F0502020204030204" pitchFamily="34" charset="0"/>
              </a:rPr>
              <a:t>Hvilke styrker/fortrinn </a:t>
            </a:r>
            <a:r>
              <a:rPr lang="nb-NO" sz="1400" i="1" kern="1200" dirty="0">
                <a:solidFill>
                  <a:srgbClr val="3F464B"/>
                </a:solidFill>
                <a:latin typeface="Calibri" panose="020F0502020204030204" pitchFamily="34" charset="0"/>
                <a:ea typeface="Open Sans" charset="0"/>
                <a:cs typeface="Calibri" panose="020F0502020204030204" pitchFamily="34" charset="0"/>
              </a:rPr>
              <a:t>har vi?</a:t>
            </a:r>
            <a:endParaRPr lang="nb-NO" sz="1400" b="0" i="1" kern="1200" dirty="0">
              <a:solidFill>
                <a:srgbClr val="3F464B"/>
              </a:solidFill>
              <a:latin typeface="Calibri" panose="020F0502020204030204" pitchFamily="34" charset="0"/>
              <a:ea typeface="Open Sans" charset="0"/>
              <a:cs typeface="Calibri" panose="020F0502020204030204" pitchFamily="34" charset="0"/>
            </a:endParaRPr>
          </a:p>
          <a:p>
            <a:pPr>
              <a:lnSpc>
                <a:spcPct val="140000"/>
              </a:lnSpc>
              <a:spcBef>
                <a:spcPts val="1000"/>
              </a:spcBef>
              <a:buClr>
                <a:srgbClr val="0E6DAD"/>
              </a:buClr>
            </a:pPr>
            <a:r>
              <a:rPr lang="nb-NO" sz="1400" b="0" i="1" kern="1200" dirty="0">
                <a:solidFill>
                  <a:srgbClr val="3F464B"/>
                </a:solidFill>
                <a:latin typeface="Calibri" panose="020F0502020204030204" pitchFamily="34" charset="0"/>
                <a:ea typeface="Open Sans" charset="0"/>
                <a:cs typeface="Calibri" panose="020F0502020204030204" pitchFamily="34" charset="0"/>
              </a:rPr>
              <a:t>Hvilke svakheter besitter vi, og må kompensere for?</a:t>
            </a:r>
          </a:p>
          <a:p>
            <a:pPr>
              <a:lnSpc>
                <a:spcPct val="140000"/>
              </a:lnSpc>
              <a:spcBef>
                <a:spcPts val="1000"/>
              </a:spcBef>
              <a:buClr>
                <a:srgbClr val="0E6DAD"/>
              </a:buClr>
            </a:pPr>
            <a:r>
              <a:rPr lang="nb-NO" sz="1400" b="0" i="1" kern="1200" dirty="0">
                <a:solidFill>
                  <a:srgbClr val="3F464B"/>
                </a:solidFill>
                <a:latin typeface="Calibri" panose="020F0502020204030204" pitchFamily="34" charset="0"/>
                <a:ea typeface="Open Sans" charset="0"/>
                <a:cs typeface="Calibri" panose="020F0502020204030204" pitchFamily="34" charset="0"/>
              </a:rPr>
              <a:t>Hvilke muligheter ligger her?</a:t>
            </a:r>
          </a:p>
          <a:p>
            <a:pPr>
              <a:lnSpc>
                <a:spcPct val="140000"/>
              </a:lnSpc>
              <a:spcBef>
                <a:spcPts val="1000"/>
              </a:spcBef>
              <a:buClr>
                <a:srgbClr val="0E6DAD"/>
              </a:buClr>
            </a:pPr>
            <a:r>
              <a:rPr lang="nb-NO" sz="1400" b="0" i="1" kern="1200" dirty="0">
                <a:solidFill>
                  <a:srgbClr val="3F464B"/>
                </a:solidFill>
                <a:latin typeface="Calibri" panose="020F0502020204030204" pitchFamily="34" charset="0"/>
                <a:ea typeface="Open Sans" charset="0"/>
                <a:cs typeface="Calibri" panose="020F0502020204030204" pitchFamily="34" charset="0"/>
              </a:rPr>
              <a:t>Hvilke trusler vi må forholde oss til?</a:t>
            </a:r>
          </a:p>
          <a:p>
            <a:pPr>
              <a:lnSpc>
                <a:spcPct val="140000"/>
              </a:lnSpc>
              <a:spcBef>
                <a:spcPts val="1000"/>
              </a:spcBef>
              <a:buClr>
                <a:srgbClr val="0E6DAD"/>
              </a:buClr>
            </a:pPr>
            <a:endParaRPr lang="nb-NO" sz="1400" kern="1200" dirty="0">
              <a:solidFill>
                <a:srgbClr val="3F464B"/>
              </a:solidFill>
              <a:latin typeface="Calibri" panose="020F0502020204030204" pitchFamily="34" charset="0"/>
              <a:ea typeface="Open Sans" charset="0"/>
              <a:cs typeface="Calibri" panose="020F0502020204030204" pitchFamily="34" charset="0"/>
            </a:endParaRPr>
          </a:p>
        </p:txBody>
      </p:sp>
    </p:spTree>
    <p:extLst>
      <p:ext uri="{BB962C8B-B14F-4D97-AF65-F5344CB8AC3E}">
        <p14:creationId xmlns:p14="http://schemas.microsoft.com/office/powerpoint/2010/main" val="1293545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9755" y="179754"/>
            <a:ext cx="11863754" cy="6477842"/>
            <a:chOff x="179512" y="260648"/>
            <a:chExt cx="8784976" cy="6337572"/>
          </a:xfrm>
        </p:grpSpPr>
        <p:grpSp>
          <p:nvGrpSpPr>
            <p:cNvPr id="16" name="Group 15"/>
            <p:cNvGrpSpPr/>
            <p:nvPr/>
          </p:nvGrpSpPr>
          <p:grpSpPr>
            <a:xfrm>
              <a:off x="179512" y="260648"/>
              <a:ext cx="8784976" cy="6337572"/>
              <a:chOff x="568800" y="488371"/>
              <a:chExt cx="8035648" cy="6337572"/>
            </a:xfrm>
          </p:grpSpPr>
          <p:sp>
            <p:nvSpPr>
              <p:cNvPr id="18" name="Rectangle 17"/>
              <p:cNvSpPr/>
              <p:nvPr/>
            </p:nvSpPr>
            <p:spPr>
              <a:xfrm>
                <a:off x="568800" y="488371"/>
                <a:ext cx="4001968" cy="315633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sp>
            <p:nvSpPr>
              <p:cNvPr id="19" name="Rectangle 18"/>
              <p:cNvSpPr/>
              <p:nvPr/>
            </p:nvSpPr>
            <p:spPr>
              <a:xfrm>
                <a:off x="4601248" y="488371"/>
                <a:ext cx="4003200" cy="315633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sp>
            <p:nvSpPr>
              <p:cNvPr id="20" name="Rectangle 19"/>
              <p:cNvSpPr/>
              <p:nvPr/>
            </p:nvSpPr>
            <p:spPr>
              <a:xfrm>
                <a:off x="4601248" y="3668743"/>
                <a:ext cx="4003200" cy="31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sp>
            <p:nvSpPr>
              <p:cNvPr id="21" name="Rectangle 20"/>
              <p:cNvSpPr/>
              <p:nvPr/>
            </p:nvSpPr>
            <p:spPr>
              <a:xfrm>
                <a:off x="568800" y="3668743"/>
                <a:ext cx="4001968" cy="31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grpSp>
        <p:sp>
          <p:nvSpPr>
            <p:cNvPr id="17" name="Rounded Rectangle 16"/>
            <p:cNvSpPr/>
            <p:nvPr/>
          </p:nvSpPr>
          <p:spPr>
            <a:xfrm>
              <a:off x="3707902" y="3107305"/>
              <a:ext cx="1794662" cy="648072"/>
            </a:xfrm>
            <a:prstGeom prst="roundRect">
              <a:avLst/>
            </a:prstGeom>
            <a:solidFill>
              <a:srgbClr val="3A7E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fontAlgn="base">
                <a:spcBef>
                  <a:spcPct val="0"/>
                </a:spcBef>
                <a:spcAft>
                  <a:spcPct val="0"/>
                </a:spcAft>
              </a:pPr>
              <a:r>
                <a:rPr lang="nb-NO" sz="1200" b="1" dirty="0">
                  <a:solidFill>
                    <a:prstClr val="white"/>
                  </a:solidFill>
                </a:rPr>
                <a:t>SWOT</a:t>
              </a:r>
              <a:r>
                <a:rPr lang="nb-NO" sz="1600" b="1" dirty="0">
                  <a:solidFill>
                    <a:prstClr val="white"/>
                  </a:solidFill>
                </a:rPr>
                <a:t> </a:t>
              </a:r>
            </a:p>
            <a:p>
              <a:pPr algn="ctr" fontAlgn="base">
                <a:spcBef>
                  <a:spcPct val="0"/>
                </a:spcBef>
                <a:spcAft>
                  <a:spcPct val="0"/>
                </a:spcAft>
              </a:pPr>
              <a:r>
                <a:rPr lang="nb-NO" sz="1200" b="1" dirty="0">
                  <a:solidFill>
                    <a:prstClr val="white"/>
                  </a:solidFill>
                </a:rPr>
                <a:t>for</a:t>
              </a:r>
              <a:r>
                <a:rPr lang="nb-NO" sz="1600" b="1" dirty="0">
                  <a:solidFill>
                    <a:prstClr val="white"/>
                  </a:solidFill>
                </a:rPr>
                <a:t> </a:t>
              </a:r>
              <a:r>
                <a:rPr lang="nb-NO" sz="1200" b="1" dirty="0">
                  <a:solidFill>
                    <a:prstClr val="white"/>
                  </a:solidFill>
                </a:rPr>
                <a:t>Brønnøy kommune</a:t>
              </a:r>
            </a:p>
          </p:txBody>
        </p:sp>
      </p:grpSp>
      <p:sp>
        <p:nvSpPr>
          <p:cNvPr id="22" name="Rectangle 21"/>
          <p:cNvSpPr/>
          <p:nvPr/>
        </p:nvSpPr>
        <p:spPr>
          <a:xfrm>
            <a:off x="721702" y="308175"/>
            <a:ext cx="4739750" cy="3108543"/>
          </a:xfrm>
          <a:prstGeom prst="rect">
            <a:avLst/>
          </a:prstGeom>
        </p:spPr>
        <p:txBody>
          <a:bodyPr wrap="square">
            <a:spAutoFit/>
          </a:bodyPr>
          <a:lstStyle/>
          <a:p>
            <a:pPr algn="ctr" fontAlgn="base">
              <a:spcBef>
                <a:spcPts val="600"/>
              </a:spcBef>
              <a:spcAft>
                <a:spcPct val="0"/>
              </a:spcAft>
            </a:pPr>
            <a:r>
              <a:rPr lang="nb-NO" sz="1200" b="1" dirty="0">
                <a:solidFill>
                  <a:srgbClr val="3A7EC0"/>
                </a:solidFill>
              </a:rPr>
              <a:t>Styrker:</a:t>
            </a:r>
          </a:p>
          <a:p>
            <a:pPr algn="ctr" fontAlgn="base">
              <a:spcBef>
                <a:spcPts val="600"/>
              </a:spcBef>
              <a:spcAft>
                <a:spcPct val="0"/>
              </a:spcAft>
            </a:pPr>
            <a:endParaRPr lang="nb-NO" sz="1200" b="1" dirty="0">
              <a:solidFill>
                <a:srgbClr val="3A7EC0"/>
              </a:solidFill>
            </a:endParaRPr>
          </a:p>
          <a:p>
            <a:pPr marL="266700" indent="-266700" fontAlgn="base">
              <a:spcBef>
                <a:spcPts val="336"/>
              </a:spcBef>
              <a:spcAft>
                <a:spcPts val="336"/>
              </a:spcAft>
              <a:buFont typeface="Arial" panose="020B0604020202020204" pitchFamily="34" charset="0"/>
              <a:buChar char="•"/>
            </a:pPr>
            <a:r>
              <a:rPr lang="nb-NO" sz="1100" dirty="0">
                <a:latin typeface="Arial"/>
                <a:cs typeface="Arial"/>
              </a:rPr>
              <a:t>Bra kompetanse i tjenesteområdene, bra faglærte arbeidstakere.</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Bra arbeidsmoral og sterke kulturer på mange områder.</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Stor endringsvillighet i f.t. nye eller forbedret arbeidsmetoder.</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Oppdatert infrastruktur i en del offentlig bygg.</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Regionsenter på Sør-Helgeland.</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Havbruksnæring i positiv utvikling, som bl.a. har gitt kommunen midlertidige økonomiske pusterom gjennom havbruksfond.</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Gode på Eiendomsforvaltning, har en del omsettbare eiendommer hvor flere allerede er vedtatt solgt.</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Gode på brannvern og forebyggende arbeid knyttet til brann. </a:t>
            </a:r>
          </a:p>
          <a:p>
            <a:pPr marL="285750" indent="-285750" fontAlgn="base">
              <a:spcBef>
                <a:spcPts val="600"/>
              </a:spcBef>
              <a:spcAft>
                <a:spcPct val="0"/>
              </a:spcAft>
              <a:buFont typeface="Arial" panose="020B0604020202020204" pitchFamily="34" charset="0"/>
              <a:buChar char="•"/>
            </a:pPr>
            <a:endParaRPr lang="nb-NO" sz="1200" dirty="0">
              <a:solidFill>
                <a:prstClr val="black">
                  <a:lumMod val="75000"/>
                  <a:lumOff val="25000"/>
                </a:prstClr>
              </a:solidFill>
            </a:endParaRPr>
          </a:p>
        </p:txBody>
      </p:sp>
      <p:sp>
        <p:nvSpPr>
          <p:cNvPr id="23" name="Rectangle 22"/>
          <p:cNvSpPr/>
          <p:nvPr/>
        </p:nvSpPr>
        <p:spPr>
          <a:xfrm>
            <a:off x="6086318" y="320025"/>
            <a:ext cx="5383980" cy="2562240"/>
          </a:xfrm>
          <a:prstGeom prst="rect">
            <a:avLst/>
          </a:prstGeom>
        </p:spPr>
        <p:txBody>
          <a:bodyPr wrap="square">
            <a:spAutoFit/>
          </a:bodyPr>
          <a:lstStyle/>
          <a:p>
            <a:pPr algn="ctr" fontAlgn="base">
              <a:spcBef>
                <a:spcPts val="600"/>
              </a:spcBef>
              <a:spcAft>
                <a:spcPct val="0"/>
              </a:spcAft>
            </a:pPr>
            <a:r>
              <a:rPr lang="nb-NO" sz="1200" b="1" dirty="0">
                <a:solidFill>
                  <a:srgbClr val="3A7EC0"/>
                </a:solidFill>
              </a:rPr>
              <a:t>Svakheter:</a:t>
            </a:r>
          </a:p>
          <a:p>
            <a:pPr algn="ctr" fontAlgn="base">
              <a:spcBef>
                <a:spcPts val="600"/>
              </a:spcBef>
              <a:spcAft>
                <a:spcPct val="0"/>
              </a:spcAft>
            </a:pPr>
            <a:endParaRPr lang="nb-NO" sz="1200" b="1" dirty="0">
              <a:solidFill>
                <a:srgbClr val="3A7EC0"/>
              </a:solidFill>
            </a:endParaRPr>
          </a:p>
          <a:p>
            <a:pPr marL="266700" indent="-266700" fontAlgn="base">
              <a:spcBef>
                <a:spcPts val="336"/>
              </a:spcBef>
              <a:spcAft>
                <a:spcPts val="336"/>
              </a:spcAft>
              <a:buFont typeface="Arial" panose="020B0604020202020204" pitchFamily="34" charset="0"/>
              <a:buChar char="•"/>
            </a:pPr>
            <a:r>
              <a:rPr lang="nb-NO" sz="1100" dirty="0">
                <a:latin typeface="Arial" panose="020B0604020202020204" pitchFamily="34" charset="0"/>
                <a:cs typeface="Arial" panose="020B0604020202020204" pitchFamily="34" charset="0"/>
              </a:rPr>
              <a:t>Arbeidsoppgavene er ikke fordelt godt nok på spesialister/fagfolk og vi utnytter ikke vår kompetanse godt nok.</a:t>
            </a:r>
          </a:p>
          <a:p>
            <a:pPr marL="266700" indent="-266700" fontAlgn="base">
              <a:spcBef>
                <a:spcPts val="336"/>
              </a:spcBef>
              <a:spcAft>
                <a:spcPts val="336"/>
              </a:spcAft>
              <a:buFont typeface="Arial" panose="020B0604020202020204" pitchFamily="34" charset="0"/>
              <a:buChar char="•"/>
            </a:pPr>
            <a:r>
              <a:rPr lang="nb-NO" sz="1100" dirty="0">
                <a:latin typeface="Arial" panose="020B0604020202020204" pitchFamily="34" charset="0"/>
                <a:cs typeface="Arial" panose="020B0604020202020204" pitchFamily="34" charset="0"/>
              </a:rPr>
              <a:t>For lite eierskap til økonomistyring og budsjett</a:t>
            </a:r>
          </a:p>
          <a:p>
            <a:pPr marL="266700" indent="-266700" fontAlgn="base">
              <a:spcBef>
                <a:spcPts val="336"/>
              </a:spcBef>
              <a:spcAft>
                <a:spcPts val="336"/>
              </a:spcAft>
              <a:buFont typeface="Arial" panose="020B0604020202020204" pitchFamily="34" charset="0"/>
              <a:buChar char="•"/>
            </a:pPr>
            <a:r>
              <a:rPr lang="nb-NO" sz="1100" dirty="0">
                <a:latin typeface="Arial" panose="020B0604020202020204" pitchFamily="34" charset="0"/>
                <a:cs typeface="Arial" panose="020B0604020202020204" pitchFamily="34" charset="0"/>
              </a:rPr>
              <a:t>Manglende forståelse for andre tjenesteområder, enn sine egne.</a:t>
            </a:r>
          </a:p>
          <a:p>
            <a:pPr marL="266700" indent="-266700" fontAlgn="base">
              <a:spcBef>
                <a:spcPts val="336"/>
              </a:spcBef>
              <a:spcAft>
                <a:spcPts val="336"/>
              </a:spcAft>
              <a:buFont typeface="Arial" panose="020B0604020202020204" pitchFamily="34" charset="0"/>
              <a:buChar char="•"/>
            </a:pPr>
            <a:r>
              <a:rPr lang="nb-NO" sz="1100" dirty="0">
                <a:latin typeface="Arial" panose="020B0604020202020204" pitchFamily="34" charset="0"/>
                <a:cs typeface="Arial" panose="020B0604020202020204" pitchFamily="34" charset="0"/>
              </a:rPr>
              <a:t>Næringslivet opplever at kommunen mangler en strategi og visjon for utviklingen av næringen i regionen.</a:t>
            </a:r>
            <a:r>
              <a:rPr lang="nb-NO" sz="1100" dirty="0">
                <a:solidFill>
                  <a:prstClr val="black">
                    <a:lumMod val="75000"/>
                    <a:lumOff val="25000"/>
                  </a:prstClr>
                </a:solidFill>
                <a:latin typeface="Arial" panose="020B0604020202020204" pitchFamily="34" charset="0"/>
                <a:cs typeface="Arial" panose="020B0604020202020204" pitchFamily="34" charset="0"/>
              </a:rPr>
              <a:t> </a:t>
            </a:r>
          </a:p>
          <a:p>
            <a:pPr marL="266700" indent="-266700" fontAlgn="base">
              <a:spcBef>
                <a:spcPts val="336"/>
              </a:spcBef>
              <a:spcAft>
                <a:spcPts val="336"/>
              </a:spcAft>
              <a:buFont typeface="Arial" panose="020B0604020202020204" pitchFamily="34" charset="0"/>
              <a:buChar char="•"/>
            </a:pPr>
            <a:r>
              <a:rPr lang="nb-NO" sz="1100" dirty="0">
                <a:latin typeface="Arial" panose="020B0604020202020204" pitchFamily="34" charset="0"/>
                <a:cs typeface="Arial" panose="020B0604020202020204" pitchFamily="34" charset="0"/>
              </a:rPr>
              <a:t>Helse og oppvekst tar over 80% av budsjettet.</a:t>
            </a:r>
          </a:p>
          <a:p>
            <a:pPr marL="266700" indent="-266700" fontAlgn="base">
              <a:spcBef>
                <a:spcPts val="336"/>
              </a:spcBef>
              <a:spcAft>
                <a:spcPts val="336"/>
              </a:spcAft>
              <a:buFont typeface="Arial" panose="020B0604020202020204" pitchFamily="34" charset="0"/>
              <a:buChar char="•"/>
            </a:pPr>
            <a:r>
              <a:rPr lang="nb-NO" sz="1100" dirty="0">
                <a:solidFill>
                  <a:prstClr val="black">
                    <a:lumMod val="75000"/>
                    <a:lumOff val="25000"/>
                  </a:prstClr>
                </a:solidFill>
                <a:latin typeface="Arial" panose="020B0604020202020204" pitchFamily="34" charset="0"/>
                <a:cs typeface="Arial" panose="020B0604020202020204" pitchFamily="34" charset="0"/>
              </a:rPr>
              <a:t>For lite samspill og kommunikasjon mellom kommunen og næringslivet.</a:t>
            </a:r>
          </a:p>
          <a:p>
            <a:pPr marL="266700" indent="-266700" fontAlgn="base">
              <a:spcBef>
                <a:spcPts val="336"/>
              </a:spcBef>
              <a:spcAft>
                <a:spcPts val="336"/>
              </a:spcAft>
              <a:buFont typeface="Arial" panose="020B0604020202020204" pitchFamily="34" charset="0"/>
              <a:buChar char="•"/>
            </a:pPr>
            <a:r>
              <a:rPr lang="nb-NO" sz="1100" dirty="0">
                <a:solidFill>
                  <a:prstClr val="black">
                    <a:lumMod val="75000"/>
                    <a:lumOff val="25000"/>
                  </a:prstClr>
                </a:solidFill>
                <a:latin typeface="Arial" panose="020B0604020202020204" pitchFamily="34" charset="0"/>
                <a:cs typeface="Arial" panose="020B0604020202020204" pitchFamily="34" charset="0"/>
              </a:rPr>
              <a:t>Utfordring å få rett kompetanse i enkelte områder.</a:t>
            </a:r>
            <a:endParaRPr lang="nb-NO" sz="1100" dirty="0">
              <a:latin typeface="Arial" panose="020B0604020202020204" pitchFamily="34" charset="0"/>
              <a:cs typeface="Arial" panose="020B0604020202020204" pitchFamily="34" charset="0"/>
            </a:endParaRPr>
          </a:p>
        </p:txBody>
      </p:sp>
      <p:sp>
        <p:nvSpPr>
          <p:cNvPr id="24" name="Rectangle 23"/>
          <p:cNvSpPr/>
          <p:nvPr/>
        </p:nvSpPr>
        <p:spPr>
          <a:xfrm>
            <a:off x="696600" y="3409094"/>
            <a:ext cx="4739748" cy="3070071"/>
          </a:xfrm>
          <a:prstGeom prst="rect">
            <a:avLst/>
          </a:prstGeom>
        </p:spPr>
        <p:txBody>
          <a:bodyPr wrap="square">
            <a:spAutoFit/>
          </a:bodyPr>
          <a:lstStyle/>
          <a:p>
            <a:pPr algn="ctr" fontAlgn="base">
              <a:spcBef>
                <a:spcPts val="600"/>
              </a:spcBef>
              <a:spcAft>
                <a:spcPct val="0"/>
              </a:spcAft>
            </a:pPr>
            <a:endParaRPr lang="nb-NO" sz="1200" b="1" dirty="0">
              <a:solidFill>
                <a:srgbClr val="3A7EC0"/>
              </a:solidFill>
            </a:endParaRPr>
          </a:p>
          <a:p>
            <a:pPr algn="ctr" fontAlgn="base">
              <a:spcBef>
                <a:spcPts val="600"/>
              </a:spcBef>
              <a:spcAft>
                <a:spcPct val="0"/>
              </a:spcAft>
            </a:pPr>
            <a:r>
              <a:rPr lang="nb-NO" sz="1200" b="1" dirty="0">
                <a:solidFill>
                  <a:srgbClr val="3A7EC0"/>
                </a:solidFill>
              </a:rPr>
              <a:t>Muligheter:</a:t>
            </a:r>
          </a:p>
          <a:p>
            <a:pPr fontAlgn="base">
              <a:spcBef>
                <a:spcPts val="336"/>
              </a:spcBef>
              <a:spcAft>
                <a:spcPts val="336"/>
              </a:spcAft>
            </a:pPr>
            <a:endParaRPr lang="nb-NO" sz="1100" dirty="0">
              <a:latin typeface="Arial"/>
              <a:cs typeface="Arial"/>
            </a:endParaRPr>
          </a:p>
          <a:p>
            <a:pPr marL="266700" indent="-266700" fontAlgn="base">
              <a:spcBef>
                <a:spcPts val="336"/>
              </a:spcBef>
              <a:spcAft>
                <a:spcPts val="336"/>
              </a:spcAft>
              <a:buFont typeface="Arial" panose="020B0604020202020204" pitchFamily="34" charset="0"/>
              <a:buChar char="•"/>
            </a:pPr>
            <a:r>
              <a:rPr lang="nb-NO" sz="1100" dirty="0">
                <a:latin typeface="Arial"/>
                <a:cs typeface="Arial"/>
              </a:rPr>
              <a:t>Stort potensialet til å effektivisere tjenestene våre og samtidig levere kvalitet på alle områder.</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Som den største kommunen på Sør-Helgeland har vi mange muligheter som vertskommune, med flerkommunalt samarbeid på flere områder.</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Næringer i vekst som oppdrettsnæring, og turisme.</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Br.reg med nytt bygg og fokus på forretningsutvikling.</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DMS som gir økt bolyst og bedre helsetjenester på Sør-Helgeland.</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Ved å satse på utvalgte næringer så kan næringslivet se en rød tråd på hva vi i kommunen prioriterer, og være i harmoni med næringslivet generelt.</a:t>
            </a:r>
          </a:p>
        </p:txBody>
      </p:sp>
      <p:sp>
        <p:nvSpPr>
          <p:cNvPr id="25" name="Rectangle 24"/>
          <p:cNvSpPr/>
          <p:nvPr/>
        </p:nvSpPr>
        <p:spPr>
          <a:xfrm>
            <a:off x="6113324" y="3429003"/>
            <a:ext cx="5356974" cy="2485296"/>
          </a:xfrm>
          <a:prstGeom prst="rect">
            <a:avLst/>
          </a:prstGeom>
        </p:spPr>
        <p:txBody>
          <a:bodyPr wrap="square">
            <a:spAutoFit/>
          </a:bodyPr>
          <a:lstStyle/>
          <a:p>
            <a:pPr algn="ctr" fontAlgn="base">
              <a:spcBef>
                <a:spcPts val="600"/>
              </a:spcBef>
              <a:spcAft>
                <a:spcPct val="0"/>
              </a:spcAft>
            </a:pPr>
            <a:endParaRPr lang="nb-NO" sz="1200" b="1" dirty="0">
              <a:solidFill>
                <a:srgbClr val="3A7EC0"/>
              </a:solidFill>
            </a:endParaRPr>
          </a:p>
          <a:p>
            <a:pPr algn="ctr" fontAlgn="base">
              <a:spcBef>
                <a:spcPts val="600"/>
              </a:spcBef>
              <a:spcAft>
                <a:spcPct val="0"/>
              </a:spcAft>
            </a:pPr>
            <a:r>
              <a:rPr lang="nb-NO" sz="1200" b="1" dirty="0">
                <a:solidFill>
                  <a:srgbClr val="3A7EC0"/>
                </a:solidFill>
              </a:rPr>
              <a:t>Trusler:</a:t>
            </a:r>
          </a:p>
          <a:p>
            <a:pPr fontAlgn="base">
              <a:spcBef>
                <a:spcPts val="336"/>
              </a:spcBef>
              <a:spcAft>
                <a:spcPts val="336"/>
              </a:spcAft>
            </a:pPr>
            <a:endParaRPr lang="nb-NO" sz="1100" dirty="0">
              <a:latin typeface="Arial"/>
              <a:cs typeface="Arial"/>
            </a:endParaRPr>
          </a:p>
          <a:p>
            <a:pPr marL="266700" indent="-266700" fontAlgn="base">
              <a:spcBef>
                <a:spcPts val="336"/>
              </a:spcBef>
              <a:spcAft>
                <a:spcPts val="336"/>
              </a:spcAft>
              <a:buFont typeface="Arial" panose="020B0604020202020204" pitchFamily="34" charset="0"/>
              <a:buChar char="•"/>
            </a:pPr>
            <a:r>
              <a:rPr lang="nb-NO" sz="1100" dirty="0">
                <a:latin typeface="Arial"/>
                <a:cs typeface="Arial"/>
              </a:rPr>
              <a:t>Endring i demografien og befolkningsutviklingen.</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Politiske vedtak som svekker våre tilbud på skole og helse.</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Svak økonomi som gir lite handlingsrom.</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Svekket omdømme i befolkningen som gir lite tillit til vedtak og større endringer, alt pga krangel og uenigheter mellom folkevalgte og ledelsen i administrasjonen.</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Manglende kulturelle tilbud til ungdommen, som skal være framtiden for kommunen, og som flytter og kommer ikke tilbake.</a:t>
            </a:r>
          </a:p>
        </p:txBody>
      </p:sp>
    </p:spTree>
    <p:extLst>
      <p:ext uri="{BB962C8B-B14F-4D97-AF65-F5344CB8AC3E}">
        <p14:creationId xmlns:p14="http://schemas.microsoft.com/office/powerpoint/2010/main" val="21747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20431" y="170728"/>
            <a:ext cx="11637107" cy="6503609"/>
            <a:chOff x="179512" y="260648"/>
            <a:chExt cx="8784976" cy="6337572"/>
          </a:xfrm>
        </p:grpSpPr>
        <p:grpSp>
          <p:nvGrpSpPr>
            <p:cNvPr id="16" name="Group 15"/>
            <p:cNvGrpSpPr/>
            <p:nvPr/>
          </p:nvGrpSpPr>
          <p:grpSpPr>
            <a:xfrm>
              <a:off x="179512" y="260648"/>
              <a:ext cx="8784976" cy="6337572"/>
              <a:chOff x="568800" y="488371"/>
              <a:chExt cx="8035648" cy="6337572"/>
            </a:xfrm>
          </p:grpSpPr>
          <p:sp>
            <p:nvSpPr>
              <p:cNvPr id="18" name="Rectangle 17"/>
              <p:cNvSpPr/>
              <p:nvPr/>
            </p:nvSpPr>
            <p:spPr>
              <a:xfrm>
                <a:off x="568800" y="488371"/>
                <a:ext cx="4001968" cy="315633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sp>
            <p:nvSpPr>
              <p:cNvPr id="19" name="Rectangle 18"/>
              <p:cNvSpPr/>
              <p:nvPr/>
            </p:nvSpPr>
            <p:spPr>
              <a:xfrm>
                <a:off x="4601248" y="488371"/>
                <a:ext cx="4003200" cy="315633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sp>
            <p:nvSpPr>
              <p:cNvPr id="20" name="Rectangle 19"/>
              <p:cNvSpPr/>
              <p:nvPr/>
            </p:nvSpPr>
            <p:spPr>
              <a:xfrm>
                <a:off x="4601248" y="3668743"/>
                <a:ext cx="4003200" cy="31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sp>
            <p:nvSpPr>
              <p:cNvPr id="21" name="Rectangle 20"/>
              <p:cNvSpPr/>
              <p:nvPr/>
            </p:nvSpPr>
            <p:spPr>
              <a:xfrm>
                <a:off x="568800" y="3668743"/>
                <a:ext cx="4001968" cy="31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grpSp>
        <p:sp>
          <p:nvSpPr>
            <p:cNvPr id="17" name="Rounded Rectangle 16"/>
            <p:cNvSpPr/>
            <p:nvPr/>
          </p:nvSpPr>
          <p:spPr>
            <a:xfrm>
              <a:off x="3495193" y="3106416"/>
              <a:ext cx="2127006" cy="648072"/>
            </a:xfrm>
            <a:prstGeom prst="roundRect">
              <a:avLst/>
            </a:prstGeom>
            <a:solidFill>
              <a:srgbClr val="3A7E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fontAlgn="base">
                <a:spcBef>
                  <a:spcPct val="0"/>
                </a:spcBef>
                <a:spcAft>
                  <a:spcPct val="0"/>
                </a:spcAft>
              </a:pPr>
              <a:r>
                <a:rPr lang="nb-NO" sz="1200" b="1" dirty="0">
                  <a:solidFill>
                    <a:prstClr val="white"/>
                  </a:solidFill>
                </a:rPr>
                <a:t>SWOT</a:t>
              </a:r>
              <a:r>
                <a:rPr lang="nb-NO" sz="1600" b="1" dirty="0">
                  <a:solidFill>
                    <a:prstClr val="white"/>
                  </a:solidFill>
                </a:rPr>
                <a:t> </a:t>
              </a:r>
            </a:p>
            <a:p>
              <a:pPr algn="ctr" fontAlgn="base">
                <a:spcBef>
                  <a:spcPct val="0"/>
                </a:spcBef>
                <a:spcAft>
                  <a:spcPct val="0"/>
                </a:spcAft>
              </a:pPr>
              <a:r>
                <a:rPr lang="nb-NO" sz="1200" b="1" dirty="0">
                  <a:solidFill>
                    <a:prstClr val="white"/>
                  </a:solidFill>
                </a:rPr>
                <a:t>for Helse</a:t>
              </a:r>
              <a:r>
                <a:rPr lang="nb-NO" sz="1600" b="1" dirty="0">
                  <a:solidFill>
                    <a:prstClr val="white"/>
                  </a:solidFill>
                </a:rPr>
                <a:t> </a:t>
              </a:r>
              <a:r>
                <a:rPr lang="nb-NO" sz="1200" b="1" dirty="0">
                  <a:solidFill>
                    <a:prstClr val="white"/>
                  </a:solidFill>
                </a:rPr>
                <a:t>Brønnøy kommune</a:t>
              </a:r>
            </a:p>
          </p:txBody>
        </p:sp>
      </p:grpSp>
      <p:sp>
        <p:nvSpPr>
          <p:cNvPr id="22" name="Rectangle 21"/>
          <p:cNvSpPr/>
          <p:nvPr/>
        </p:nvSpPr>
        <p:spPr>
          <a:xfrm>
            <a:off x="715305" y="260648"/>
            <a:ext cx="4739750" cy="2631490"/>
          </a:xfrm>
          <a:prstGeom prst="rect">
            <a:avLst/>
          </a:prstGeom>
        </p:spPr>
        <p:txBody>
          <a:bodyPr wrap="square">
            <a:spAutoFit/>
          </a:bodyPr>
          <a:lstStyle/>
          <a:p>
            <a:pPr algn="ctr" fontAlgn="base">
              <a:spcBef>
                <a:spcPts val="600"/>
              </a:spcBef>
              <a:spcAft>
                <a:spcPct val="0"/>
              </a:spcAft>
            </a:pPr>
            <a:endParaRPr lang="nb-NO" sz="1200" b="1" dirty="0">
              <a:solidFill>
                <a:srgbClr val="3A7EC0"/>
              </a:solidFill>
            </a:endParaRPr>
          </a:p>
          <a:p>
            <a:pPr algn="ctr" fontAlgn="base">
              <a:spcBef>
                <a:spcPts val="600"/>
              </a:spcBef>
              <a:spcAft>
                <a:spcPct val="0"/>
              </a:spcAft>
            </a:pPr>
            <a:r>
              <a:rPr lang="nb-NO" sz="1200" b="1" dirty="0">
                <a:solidFill>
                  <a:srgbClr val="3A7EC0"/>
                </a:solidFill>
              </a:rPr>
              <a:t>Styrker:</a:t>
            </a:r>
          </a:p>
          <a:p>
            <a:pPr algn="ctr" fontAlgn="base">
              <a:spcBef>
                <a:spcPts val="600"/>
              </a:spcBef>
              <a:spcAft>
                <a:spcPct val="0"/>
              </a:spcAft>
            </a:pPr>
            <a:endParaRPr lang="nb-NO" sz="1200" b="1" dirty="0">
              <a:solidFill>
                <a:srgbClr val="3A7EC0"/>
              </a:solidFill>
            </a:endParaRPr>
          </a:p>
          <a:p>
            <a:pPr marL="266700" indent="-266700" fontAlgn="base">
              <a:spcBef>
                <a:spcPts val="336"/>
              </a:spcBef>
              <a:spcAft>
                <a:spcPts val="336"/>
              </a:spcAft>
              <a:buFont typeface="Arial" panose="020B0604020202020204" pitchFamily="34" charset="0"/>
              <a:buChar char="•"/>
            </a:pPr>
            <a:r>
              <a:rPr lang="nb-NO" sz="1100" dirty="0">
                <a:latin typeface="Arial"/>
                <a:cs typeface="Arial"/>
              </a:rPr>
              <a:t>Med et nytt DMS så tiltrekker vi oss kvalifiserte og godt utdannet fagfolk til kommunen, som kan gi muligheter knyttet til Helse og Brønnøy kommune</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Bra kompetanse og godt kvalifisert personell.</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Bra vilje til omstilling i f.t. nye eller forbedret arbeidsmetoder.</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Bygningsmassen for institusjoner og bygninger er generelt god.</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Regionsenter på Sør-Helgeland.</a:t>
            </a:r>
          </a:p>
          <a:p>
            <a:pPr marL="285750" indent="-285750" fontAlgn="base">
              <a:spcBef>
                <a:spcPts val="600"/>
              </a:spcBef>
              <a:spcAft>
                <a:spcPct val="0"/>
              </a:spcAft>
              <a:buFont typeface="Arial" panose="020B0604020202020204" pitchFamily="34" charset="0"/>
              <a:buChar char="•"/>
            </a:pPr>
            <a:endParaRPr lang="nb-NO" sz="1200" dirty="0">
              <a:solidFill>
                <a:prstClr val="black">
                  <a:lumMod val="75000"/>
                  <a:lumOff val="25000"/>
                </a:prstClr>
              </a:solidFill>
            </a:endParaRPr>
          </a:p>
        </p:txBody>
      </p:sp>
      <p:sp>
        <p:nvSpPr>
          <p:cNvPr id="23" name="Rectangle 22"/>
          <p:cNvSpPr/>
          <p:nvPr/>
        </p:nvSpPr>
        <p:spPr>
          <a:xfrm>
            <a:off x="6688246" y="277092"/>
            <a:ext cx="4741207" cy="1915909"/>
          </a:xfrm>
          <a:prstGeom prst="rect">
            <a:avLst/>
          </a:prstGeom>
        </p:spPr>
        <p:txBody>
          <a:bodyPr wrap="square">
            <a:spAutoFit/>
          </a:bodyPr>
          <a:lstStyle/>
          <a:p>
            <a:pPr algn="ctr" fontAlgn="base">
              <a:spcBef>
                <a:spcPts val="600"/>
              </a:spcBef>
              <a:spcAft>
                <a:spcPct val="0"/>
              </a:spcAft>
            </a:pPr>
            <a:endParaRPr lang="nb-NO" sz="1200" b="1" dirty="0">
              <a:solidFill>
                <a:srgbClr val="3A7EC0"/>
              </a:solidFill>
            </a:endParaRPr>
          </a:p>
          <a:p>
            <a:pPr algn="ctr" fontAlgn="base">
              <a:spcBef>
                <a:spcPts val="600"/>
              </a:spcBef>
              <a:spcAft>
                <a:spcPct val="0"/>
              </a:spcAft>
            </a:pPr>
            <a:r>
              <a:rPr lang="nb-NO" sz="1200" b="1" dirty="0">
                <a:solidFill>
                  <a:srgbClr val="3A7EC0"/>
                </a:solidFill>
              </a:rPr>
              <a:t>Svakheter:</a:t>
            </a:r>
          </a:p>
          <a:p>
            <a:pPr algn="ctr" fontAlgn="base">
              <a:spcBef>
                <a:spcPts val="600"/>
              </a:spcBef>
              <a:spcAft>
                <a:spcPct val="0"/>
              </a:spcAft>
            </a:pPr>
            <a:endParaRPr lang="nb-NO" sz="1200" b="1" dirty="0">
              <a:solidFill>
                <a:srgbClr val="3A7EC0"/>
              </a:solidFill>
            </a:endParaRPr>
          </a:p>
          <a:p>
            <a:pPr marL="266700" indent="-266700" fontAlgn="base">
              <a:spcBef>
                <a:spcPts val="336"/>
              </a:spcBef>
              <a:spcAft>
                <a:spcPts val="336"/>
              </a:spcAft>
              <a:buFont typeface="Arial" panose="020B0604020202020204" pitchFamily="34" charset="0"/>
              <a:buChar char="•"/>
            </a:pPr>
            <a:r>
              <a:rPr lang="nb-NO" sz="1100" dirty="0">
                <a:latin typeface="Arial"/>
                <a:cs typeface="Arial"/>
              </a:rPr>
              <a:t>Arbeidsoppgavene er ikke fordelt godt nok på spesialister/fagfolk og vi utnytter ikke vår kompetanse godt nok.</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For lite eierskap til økonomistyring og budsjett.</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Helse har den største andelen av budsjettet.</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Helse er ikke organisert godt nok til å takle «eldrebølgen».</a:t>
            </a:r>
          </a:p>
        </p:txBody>
      </p:sp>
      <p:sp>
        <p:nvSpPr>
          <p:cNvPr id="24" name="Rectangle 23"/>
          <p:cNvSpPr/>
          <p:nvPr/>
        </p:nvSpPr>
        <p:spPr>
          <a:xfrm>
            <a:off x="673205" y="3499673"/>
            <a:ext cx="4739748" cy="2392963"/>
          </a:xfrm>
          <a:prstGeom prst="rect">
            <a:avLst/>
          </a:prstGeom>
        </p:spPr>
        <p:txBody>
          <a:bodyPr wrap="square">
            <a:spAutoFit/>
          </a:bodyPr>
          <a:lstStyle/>
          <a:p>
            <a:pPr algn="ctr" fontAlgn="base">
              <a:spcBef>
                <a:spcPts val="600"/>
              </a:spcBef>
              <a:spcAft>
                <a:spcPct val="0"/>
              </a:spcAft>
            </a:pPr>
            <a:endParaRPr lang="nb-NO" sz="1200" b="1" dirty="0">
              <a:solidFill>
                <a:srgbClr val="3A7EC0"/>
              </a:solidFill>
            </a:endParaRPr>
          </a:p>
          <a:p>
            <a:pPr algn="ctr" fontAlgn="base">
              <a:spcBef>
                <a:spcPts val="600"/>
              </a:spcBef>
              <a:spcAft>
                <a:spcPct val="0"/>
              </a:spcAft>
            </a:pPr>
            <a:r>
              <a:rPr lang="nb-NO" sz="1200" b="1" dirty="0">
                <a:solidFill>
                  <a:srgbClr val="3A7EC0"/>
                </a:solidFill>
              </a:rPr>
              <a:t>Muligheter:</a:t>
            </a:r>
          </a:p>
          <a:p>
            <a:pPr fontAlgn="base">
              <a:spcBef>
                <a:spcPts val="336"/>
              </a:spcBef>
              <a:spcAft>
                <a:spcPts val="336"/>
              </a:spcAft>
            </a:pPr>
            <a:endParaRPr lang="nb-NO" sz="1100" dirty="0">
              <a:latin typeface="Arial"/>
              <a:cs typeface="Arial"/>
            </a:endParaRPr>
          </a:p>
          <a:p>
            <a:pPr marL="266700" indent="-266700" fontAlgn="base">
              <a:spcBef>
                <a:spcPts val="336"/>
              </a:spcBef>
              <a:spcAft>
                <a:spcPts val="336"/>
              </a:spcAft>
              <a:buFont typeface="Arial" panose="020B0604020202020204" pitchFamily="34" charset="0"/>
              <a:buChar char="•"/>
            </a:pPr>
            <a:r>
              <a:rPr lang="nb-NO" sz="1100" dirty="0">
                <a:latin typeface="Arial"/>
                <a:cs typeface="Arial"/>
              </a:rPr>
              <a:t>Stort potensialet til å effektivisere tjenesten på flere deler av Helse.</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Mange kompetente ansatte som leverer kvalitet i sine tjenester.</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DMS som gir økt bolyst og bedre helsetjenester på Sør-Helgeland.</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Satsningen på Velferdsteknologi kan gi økt kvalitet til brukerne, og samtidig frigjøring av ressurser.</a:t>
            </a:r>
          </a:p>
          <a:p>
            <a:pPr marL="266700" indent="-266700" fontAlgn="base">
              <a:spcBef>
                <a:spcPts val="336"/>
              </a:spcBef>
              <a:spcAft>
                <a:spcPts val="336"/>
              </a:spcAft>
              <a:buFont typeface="Arial" panose="020B0604020202020204" pitchFamily="34" charset="0"/>
              <a:buChar char="•"/>
            </a:pPr>
            <a:endParaRPr lang="nb-NO" sz="1100" dirty="0">
              <a:latin typeface="Arial"/>
              <a:cs typeface="Arial"/>
            </a:endParaRPr>
          </a:p>
          <a:p>
            <a:pPr marL="266700" indent="-266700" fontAlgn="base">
              <a:spcBef>
                <a:spcPts val="336"/>
              </a:spcBef>
              <a:spcAft>
                <a:spcPts val="336"/>
              </a:spcAft>
              <a:buFont typeface="Arial" panose="020B0604020202020204" pitchFamily="34" charset="0"/>
              <a:buChar char="•"/>
            </a:pPr>
            <a:endParaRPr lang="nb-NO" sz="1100" dirty="0">
              <a:latin typeface="Arial"/>
              <a:cs typeface="Arial"/>
            </a:endParaRPr>
          </a:p>
        </p:txBody>
      </p:sp>
      <p:sp>
        <p:nvSpPr>
          <p:cNvPr id="25" name="Rectangle 24"/>
          <p:cNvSpPr/>
          <p:nvPr/>
        </p:nvSpPr>
        <p:spPr>
          <a:xfrm>
            <a:off x="6688246" y="3496144"/>
            <a:ext cx="4741207" cy="2316019"/>
          </a:xfrm>
          <a:prstGeom prst="rect">
            <a:avLst/>
          </a:prstGeom>
        </p:spPr>
        <p:txBody>
          <a:bodyPr wrap="square">
            <a:spAutoFit/>
          </a:bodyPr>
          <a:lstStyle/>
          <a:p>
            <a:pPr algn="ctr" fontAlgn="base">
              <a:spcBef>
                <a:spcPts val="600"/>
              </a:spcBef>
              <a:spcAft>
                <a:spcPct val="0"/>
              </a:spcAft>
            </a:pPr>
            <a:endParaRPr lang="nb-NO" sz="1200" b="1" dirty="0">
              <a:solidFill>
                <a:srgbClr val="3A7EC0"/>
              </a:solidFill>
            </a:endParaRPr>
          </a:p>
          <a:p>
            <a:pPr algn="ctr" fontAlgn="base">
              <a:spcBef>
                <a:spcPts val="600"/>
              </a:spcBef>
              <a:spcAft>
                <a:spcPct val="0"/>
              </a:spcAft>
            </a:pPr>
            <a:r>
              <a:rPr lang="nb-NO" sz="1200" b="1" dirty="0">
                <a:solidFill>
                  <a:srgbClr val="3A7EC0"/>
                </a:solidFill>
              </a:rPr>
              <a:t>Trusler:</a:t>
            </a:r>
          </a:p>
          <a:p>
            <a:pPr marL="266700" indent="-266700" fontAlgn="base">
              <a:spcBef>
                <a:spcPts val="336"/>
              </a:spcBef>
              <a:spcAft>
                <a:spcPts val="336"/>
              </a:spcAft>
              <a:buFont typeface="Arial" panose="020B0604020202020204" pitchFamily="34" charset="0"/>
              <a:buChar char="•"/>
            </a:pPr>
            <a:endParaRPr lang="nb-NO" sz="1100" dirty="0">
              <a:latin typeface="Arial"/>
              <a:cs typeface="Arial"/>
            </a:endParaRPr>
          </a:p>
          <a:p>
            <a:pPr marL="266700" indent="-266700" fontAlgn="base">
              <a:spcBef>
                <a:spcPts val="336"/>
              </a:spcBef>
              <a:spcAft>
                <a:spcPts val="336"/>
              </a:spcAft>
              <a:buFont typeface="Arial" panose="020B0604020202020204" pitchFamily="34" charset="0"/>
              <a:buChar char="•"/>
            </a:pPr>
            <a:r>
              <a:rPr lang="nb-NO" sz="1100" dirty="0">
                <a:latin typeface="Arial"/>
                <a:cs typeface="Arial"/>
              </a:rPr>
              <a:t>Eldrebølgen treffer oss hardt, og har allerede begynt. Det blir flere eldre og færre yngre i årene fremover.</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Det er et stort tjenesteområde i kommunen, med mange mellomledere og ansatte, som gjør at omstilling tar tid. </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Svak økonomi som gir lite handlingsrom.</a:t>
            </a:r>
          </a:p>
          <a:p>
            <a:pPr fontAlgn="base">
              <a:spcBef>
                <a:spcPts val="336"/>
              </a:spcBef>
              <a:spcAft>
                <a:spcPts val="336"/>
              </a:spcAft>
            </a:pPr>
            <a:endParaRPr lang="nb-NO" sz="1100" dirty="0">
              <a:latin typeface="Arial"/>
              <a:cs typeface="Arial"/>
            </a:endParaRPr>
          </a:p>
          <a:p>
            <a:pPr fontAlgn="base">
              <a:spcBef>
                <a:spcPts val="336"/>
              </a:spcBef>
              <a:spcAft>
                <a:spcPts val="336"/>
              </a:spcAft>
            </a:pPr>
            <a:endParaRPr lang="nb-NO" sz="1100" dirty="0">
              <a:latin typeface="Arial"/>
              <a:cs typeface="Arial"/>
            </a:endParaRPr>
          </a:p>
        </p:txBody>
      </p:sp>
    </p:spTree>
    <p:extLst>
      <p:ext uri="{BB962C8B-B14F-4D97-AF65-F5344CB8AC3E}">
        <p14:creationId xmlns:p14="http://schemas.microsoft.com/office/powerpoint/2010/main" val="309239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73538" y="260213"/>
            <a:ext cx="11699631" cy="6429755"/>
            <a:chOff x="179512" y="260648"/>
            <a:chExt cx="8784976" cy="6337572"/>
          </a:xfrm>
        </p:grpSpPr>
        <p:grpSp>
          <p:nvGrpSpPr>
            <p:cNvPr id="16" name="Group 15"/>
            <p:cNvGrpSpPr/>
            <p:nvPr/>
          </p:nvGrpSpPr>
          <p:grpSpPr>
            <a:xfrm>
              <a:off x="179512" y="260648"/>
              <a:ext cx="8784976" cy="6337572"/>
              <a:chOff x="568800" y="488371"/>
              <a:chExt cx="8035648" cy="6337572"/>
            </a:xfrm>
          </p:grpSpPr>
          <p:sp>
            <p:nvSpPr>
              <p:cNvPr id="18" name="Rectangle 17"/>
              <p:cNvSpPr/>
              <p:nvPr/>
            </p:nvSpPr>
            <p:spPr>
              <a:xfrm>
                <a:off x="568800" y="488371"/>
                <a:ext cx="4001968" cy="315633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sp>
            <p:nvSpPr>
              <p:cNvPr id="19" name="Rectangle 18"/>
              <p:cNvSpPr/>
              <p:nvPr/>
            </p:nvSpPr>
            <p:spPr>
              <a:xfrm>
                <a:off x="4601248" y="488371"/>
                <a:ext cx="4003200" cy="3156333"/>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sp>
            <p:nvSpPr>
              <p:cNvPr id="20" name="Rectangle 19"/>
              <p:cNvSpPr/>
              <p:nvPr/>
            </p:nvSpPr>
            <p:spPr>
              <a:xfrm>
                <a:off x="4601248" y="3668743"/>
                <a:ext cx="4003200" cy="31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sp>
            <p:nvSpPr>
              <p:cNvPr id="21" name="Rectangle 20"/>
              <p:cNvSpPr/>
              <p:nvPr/>
            </p:nvSpPr>
            <p:spPr>
              <a:xfrm>
                <a:off x="568800" y="3668743"/>
                <a:ext cx="4001968" cy="31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spcBef>
                    <a:spcPct val="0"/>
                  </a:spcBef>
                  <a:spcAft>
                    <a:spcPct val="0"/>
                  </a:spcAft>
                </a:pPr>
                <a:endParaRPr lang="nb-NO" dirty="0">
                  <a:solidFill>
                    <a:prstClr val="white"/>
                  </a:solidFill>
                </a:endParaRPr>
              </a:p>
            </p:txBody>
          </p:sp>
        </p:grpSp>
        <p:sp>
          <p:nvSpPr>
            <p:cNvPr id="17" name="Rounded Rectangle 16"/>
            <p:cNvSpPr/>
            <p:nvPr/>
          </p:nvSpPr>
          <p:spPr>
            <a:xfrm>
              <a:off x="3288551" y="3125197"/>
              <a:ext cx="2525819" cy="648072"/>
            </a:xfrm>
            <a:prstGeom prst="roundRect">
              <a:avLst/>
            </a:prstGeom>
            <a:solidFill>
              <a:srgbClr val="3A7E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fontAlgn="base">
                <a:spcBef>
                  <a:spcPct val="0"/>
                </a:spcBef>
                <a:spcAft>
                  <a:spcPct val="0"/>
                </a:spcAft>
              </a:pPr>
              <a:r>
                <a:rPr lang="nb-NO" sz="1200" b="1" dirty="0">
                  <a:solidFill>
                    <a:prstClr val="white"/>
                  </a:solidFill>
                </a:rPr>
                <a:t>SWOT</a:t>
              </a:r>
              <a:endParaRPr lang="nb-NO" sz="1600" b="1" dirty="0">
                <a:solidFill>
                  <a:prstClr val="white"/>
                </a:solidFill>
              </a:endParaRPr>
            </a:p>
            <a:p>
              <a:pPr algn="ctr" fontAlgn="base">
                <a:spcBef>
                  <a:spcPct val="0"/>
                </a:spcBef>
                <a:spcAft>
                  <a:spcPct val="0"/>
                </a:spcAft>
              </a:pPr>
              <a:r>
                <a:rPr lang="nb-NO" sz="1200" b="1" dirty="0">
                  <a:solidFill>
                    <a:prstClr val="white"/>
                  </a:solidFill>
                </a:rPr>
                <a:t>for Oppvekst</a:t>
              </a:r>
              <a:r>
                <a:rPr lang="nb-NO" sz="1600" b="1" dirty="0">
                  <a:solidFill>
                    <a:prstClr val="white"/>
                  </a:solidFill>
                </a:rPr>
                <a:t> </a:t>
              </a:r>
              <a:r>
                <a:rPr lang="nb-NO" sz="1200" b="1" dirty="0">
                  <a:solidFill>
                    <a:prstClr val="white"/>
                  </a:solidFill>
                </a:rPr>
                <a:t>Brønnøy kommune</a:t>
              </a:r>
            </a:p>
          </p:txBody>
        </p:sp>
      </p:grpSp>
      <p:sp>
        <p:nvSpPr>
          <p:cNvPr id="22" name="Rectangle 21"/>
          <p:cNvSpPr/>
          <p:nvPr/>
        </p:nvSpPr>
        <p:spPr>
          <a:xfrm>
            <a:off x="817028" y="468097"/>
            <a:ext cx="4739750" cy="2554545"/>
          </a:xfrm>
          <a:prstGeom prst="rect">
            <a:avLst/>
          </a:prstGeom>
        </p:spPr>
        <p:txBody>
          <a:bodyPr wrap="square">
            <a:spAutoFit/>
          </a:bodyPr>
          <a:lstStyle/>
          <a:p>
            <a:pPr algn="ctr" fontAlgn="base">
              <a:spcBef>
                <a:spcPts val="600"/>
              </a:spcBef>
              <a:spcAft>
                <a:spcPct val="0"/>
              </a:spcAft>
            </a:pPr>
            <a:endParaRPr lang="nb-NO" sz="1200" b="1" dirty="0">
              <a:solidFill>
                <a:srgbClr val="3A7EC0"/>
              </a:solidFill>
            </a:endParaRPr>
          </a:p>
          <a:p>
            <a:pPr algn="ctr" fontAlgn="base">
              <a:spcBef>
                <a:spcPts val="600"/>
              </a:spcBef>
              <a:spcAft>
                <a:spcPct val="0"/>
              </a:spcAft>
            </a:pPr>
            <a:r>
              <a:rPr lang="nb-NO" sz="1200" b="1" dirty="0">
                <a:solidFill>
                  <a:srgbClr val="3A7EC0"/>
                </a:solidFill>
              </a:rPr>
              <a:t>Styrker:</a:t>
            </a:r>
          </a:p>
          <a:p>
            <a:pPr algn="ctr" fontAlgn="base">
              <a:spcBef>
                <a:spcPts val="600"/>
              </a:spcBef>
              <a:spcAft>
                <a:spcPct val="0"/>
              </a:spcAft>
            </a:pPr>
            <a:endParaRPr lang="nb-NO" sz="1200" b="1" dirty="0">
              <a:solidFill>
                <a:srgbClr val="3A7EC0"/>
              </a:solidFill>
            </a:endParaRPr>
          </a:p>
          <a:p>
            <a:pPr marL="266700" indent="-266700" fontAlgn="base">
              <a:spcBef>
                <a:spcPts val="336"/>
              </a:spcBef>
              <a:spcAft>
                <a:spcPts val="336"/>
              </a:spcAft>
              <a:buFont typeface="Arial" panose="020B0604020202020204" pitchFamily="34" charset="0"/>
              <a:buChar char="•"/>
            </a:pPr>
            <a:r>
              <a:rPr lang="nb-NO" sz="1100" dirty="0">
                <a:latin typeface="Arial"/>
                <a:cs typeface="Arial"/>
              </a:rPr>
              <a:t>Vi har infrastrukturen på plass med skoler og barnehager, hvis det skulle komme flere som etablerer seg i kommunen.</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Som regionsenter kan man bo i utkanten av kommunen, og samtidig få et bra tilbud på skole og barnehage.</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Standarden på offentlige bygg er bra.</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Regionsenter på Sør-Helgeland, gir også bra interkommunalt tilbud på flere deler av oppvekst. </a:t>
            </a:r>
          </a:p>
          <a:p>
            <a:pPr marL="285750" indent="-285750" fontAlgn="base">
              <a:spcBef>
                <a:spcPts val="600"/>
              </a:spcBef>
              <a:spcAft>
                <a:spcPct val="0"/>
              </a:spcAft>
              <a:buFont typeface="Arial" panose="020B0604020202020204" pitchFamily="34" charset="0"/>
              <a:buChar char="•"/>
            </a:pPr>
            <a:endParaRPr lang="nb-NO" sz="1200" dirty="0">
              <a:solidFill>
                <a:prstClr val="black">
                  <a:lumMod val="75000"/>
                  <a:lumOff val="25000"/>
                </a:prstClr>
              </a:solidFill>
            </a:endParaRPr>
          </a:p>
        </p:txBody>
      </p:sp>
      <p:sp>
        <p:nvSpPr>
          <p:cNvPr id="23" name="Rectangle 22"/>
          <p:cNvSpPr/>
          <p:nvPr/>
        </p:nvSpPr>
        <p:spPr>
          <a:xfrm>
            <a:off x="6535354" y="468097"/>
            <a:ext cx="4741207" cy="2423740"/>
          </a:xfrm>
          <a:prstGeom prst="rect">
            <a:avLst/>
          </a:prstGeom>
        </p:spPr>
        <p:txBody>
          <a:bodyPr wrap="square">
            <a:spAutoFit/>
          </a:bodyPr>
          <a:lstStyle/>
          <a:p>
            <a:pPr algn="ctr" fontAlgn="base">
              <a:spcBef>
                <a:spcPts val="600"/>
              </a:spcBef>
              <a:spcAft>
                <a:spcPct val="0"/>
              </a:spcAft>
            </a:pPr>
            <a:endParaRPr lang="nb-NO" sz="1200" b="1" dirty="0">
              <a:solidFill>
                <a:srgbClr val="3A7EC0"/>
              </a:solidFill>
            </a:endParaRPr>
          </a:p>
          <a:p>
            <a:pPr algn="ctr" fontAlgn="base">
              <a:spcBef>
                <a:spcPts val="600"/>
              </a:spcBef>
              <a:spcAft>
                <a:spcPct val="0"/>
              </a:spcAft>
            </a:pPr>
            <a:r>
              <a:rPr lang="nb-NO" sz="1200" b="1" dirty="0">
                <a:solidFill>
                  <a:srgbClr val="3A7EC0"/>
                </a:solidFill>
              </a:rPr>
              <a:t>Svakheter:</a:t>
            </a:r>
          </a:p>
          <a:p>
            <a:pPr algn="ctr" fontAlgn="base">
              <a:spcBef>
                <a:spcPts val="600"/>
              </a:spcBef>
              <a:spcAft>
                <a:spcPct val="0"/>
              </a:spcAft>
            </a:pPr>
            <a:endParaRPr lang="nb-NO" sz="1200" b="1" dirty="0">
              <a:solidFill>
                <a:srgbClr val="3A7EC0"/>
              </a:solidFill>
            </a:endParaRPr>
          </a:p>
          <a:p>
            <a:pPr marL="266700" indent="-266700" fontAlgn="base">
              <a:spcBef>
                <a:spcPts val="336"/>
              </a:spcBef>
              <a:spcAft>
                <a:spcPts val="336"/>
              </a:spcAft>
              <a:buFont typeface="Arial" panose="020B0604020202020204" pitchFamily="34" charset="0"/>
              <a:buChar char="•"/>
            </a:pPr>
            <a:r>
              <a:rPr lang="nb-NO" sz="1100" dirty="0">
                <a:latin typeface="Arial"/>
                <a:cs typeface="Arial"/>
              </a:rPr>
              <a:t>Vi har færre unge enn tidligere, og det blir enda færre i årene som kommer i f.t. eldre.</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Hvis ressurser overføres over fra oppvekst til helse, pga endringen i demografi, vil det svekke oppvekst-sektoren og samtidig bli mindre attraktiv for de som er i etablerer-fasen som vurderer å slå seg ned i Brønnøy.</a:t>
            </a:r>
          </a:p>
          <a:p>
            <a:pPr marL="266700" indent="-266700" fontAlgn="base">
              <a:spcBef>
                <a:spcPts val="336"/>
              </a:spcBef>
              <a:spcAft>
                <a:spcPts val="336"/>
              </a:spcAft>
              <a:buFont typeface="Arial" panose="020B0604020202020204" pitchFamily="34" charset="0"/>
              <a:buChar char="•"/>
            </a:pPr>
            <a:endParaRPr lang="nb-NO" sz="1100" dirty="0">
              <a:latin typeface="Arial"/>
              <a:cs typeface="Arial"/>
            </a:endParaRPr>
          </a:p>
          <a:p>
            <a:pPr marL="266700" indent="-266700" fontAlgn="base">
              <a:spcBef>
                <a:spcPts val="336"/>
              </a:spcBef>
              <a:spcAft>
                <a:spcPts val="336"/>
              </a:spcAft>
              <a:buFont typeface="Arial" panose="020B0604020202020204" pitchFamily="34" charset="0"/>
              <a:buChar char="•"/>
            </a:pPr>
            <a:endParaRPr lang="nb-NO" sz="1100" dirty="0">
              <a:solidFill>
                <a:schemeClr val="tx1">
                  <a:lumMod val="50000"/>
                  <a:lumOff val="50000"/>
                </a:schemeClr>
              </a:solidFill>
              <a:latin typeface="Arial"/>
              <a:cs typeface="Arial"/>
            </a:endParaRPr>
          </a:p>
        </p:txBody>
      </p:sp>
      <p:sp>
        <p:nvSpPr>
          <p:cNvPr id="24" name="Rectangle 23"/>
          <p:cNvSpPr/>
          <p:nvPr/>
        </p:nvSpPr>
        <p:spPr>
          <a:xfrm>
            <a:off x="915442" y="3676202"/>
            <a:ext cx="4739748" cy="2146742"/>
          </a:xfrm>
          <a:prstGeom prst="rect">
            <a:avLst/>
          </a:prstGeom>
        </p:spPr>
        <p:txBody>
          <a:bodyPr wrap="square">
            <a:spAutoFit/>
          </a:bodyPr>
          <a:lstStyle/>
          <a:p>
            <a:pPr algn="ctr" fontAlgn="base">
              <a:spcBef>
                <a:spcPts val="600"/>
              </a:spcBef>
              <a:spcAft>
                <a:spcPct val="0"/>
              </a:spcAft>
            </a:pPr>
            <a:endParaRPr lang="nb-NO" sz="1200" b="1" dirty="0">
              <a:solidFill>
                <a:srgbClr val="3A7EC0"/>
              </a:solidFill>
            </a:endParaRPr>
          </a:p>
          <a:p>
            <a:pPr algn="ctr" fontAlgn="base">
              <a:spcBef>
                <a:spcPts val="600"/>
              </a:spcBef>
              <a:spcAft>
                <a:spcPct val="0"/>
              </a:spcAft>
            </a:pPr>
            <a:r>
              <a:rPr lang="nb-NO" sz="1200" b="1" dirty="0">
                <a:solidFill>
                  <a:srgbClr val="3A7EC0"/>
                </a:solidFill>
              </a:rPr>
              <a:t>Muligheter:</a:t>
            </a:r>
          </a:p>
          <a:p>
            <a:pPr fontAlgn="base">
              <a:spcBef>
                <a:spcPts val="336"/>
              </a:spcBef>
              <a:spcAft>
                <a:spcPts val="336"/>
              </a:spcAft>
            </a:pPr>
            <a:endParaRPr lang="nb-NO" sz="1100" dirty="0">
              <a:latin typeface="Arial"/>
              <a:cs typeface="Arial"/>
            </a:endParaRPr>
          </a:p>
          <a:p>
            <a:pPr marL="266700" indent="-266700" fontAlgn="base">
              <a:spcBef>
                <a:spcPts val="336"/>
              </a:spcBef>
              <a:spcAft>
                <a:spcPts val="336"/>
              </a:spcAft>
              <a:buFont typeface="Arial" panose="020B0604020202020204" pitchFamily="34" charset="0"/>
              <a:buChar char="•"/>
            </a:pPr>
            <a:r>
              <a:rPr lang="nb-NO" sz="1100" dirty="0">
                <a:latin typeface="Arial"/>
                <a:cs typeface="Arial"/>
              </a:rPr>
              <a:t>Det er mulig å gjøre endring på strukturen på skolene og barnehage, prøve å samle flere og frigjøre ressurser.</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Mange kompetente ansatte som lever kvalitet i sine tjenester.</a:t>
            </a:r>
          </a:p>
          <a:p>
            <a:pPr marL="266700" indent="-266700" fontAlgn="base">
              <a:spcBef>
                <a:spcPts val="336"/>
              </a:spcBef>
              <a:spcAft>
                <a:spcPts val="336"/>
              </a:spcAft>
              <a:buFont typeface="Arial" panose="020B0604020202020204" pitchFamily="34" charset="0"/>
              <a:buChar char="•"/>
            </a:pPr>
            <a:endParaRPr lang="nb-NO" sz="1100" dirty="0">
              <a:latin typeface="Arial"/>
              <a:cs typeface="Arial"/>
            </a:endParaRPr>
          </a:p>
          <a:p>
            <a:pPr marL="266700" indent="-266700" fontAlgn="base">
              <a:spcBef>
                <a:spcPts val="336"/>
              </a:spcBef>
              <a:spcAft>
                <a:spcPts val="336"/>
              </a:spcAft>
              <a:buFont typeface="Arial" panose="020B0604020202020204" pitchFamily="34" charset="0"/>
              <a:buChar char="•"/>
            </a:pPr>
            <a:endParaRPr lang="nb-NO" sz="1100" dirty="0">
              <a:latin typeface="Arial"/>
              <a:cs typeface="Arial"/>
            </a:endParaRPr>
          </a:p>
          <a:p>
            <a:pPr marL="266700" indent="-266700" fontAlgn="base">
              <a:spcBef>
                <a:spcPts val="336"/>
              </a:spcBef>
              <a:spcAft>
                <a:spcPts val="336"/>
              </a:spcAft>
              <a:buFont typeface="Arial" panose="020B0604020202020204" pitchFamily="34" charset="0"/>
              <a:buChar char="•"/>
            </a:pPr>
            <a:endParaRPr lang="nb-NO" sz="1100" dirty="0">
              <a:latin typeface="Arial"/>
              <a:cs typeface="Arial"/>
            </a:endParaRPr>
          </a:p>
        </p:txBody>
      </p:sp>
      <p:sp>
        <p:nvSpPr>
          <p:cNvPr id="25" name="Rectangle 24"/>
          <p:cNvSpPr/>
          <p:nvPr/>
        </p:nvSpPr>
        <p:spPr>
          <a:xfrm>
            <a:off x="6528412" y="3634330"/>
            <a:ext cx="4741207" cy="2369880"/>
          </a:xfrm>
          <a:prstGeom prst="rect">
            <a:avLst/>
          </a:prstGeom>
        </p:spPr>
        <p:txBody>
          <a:bodyPr wrap="square">
            <a:spAutoFit/>
          </a:bodyPr>
          <a:lstStyle/>
          <a:p>
            <a:pPr algn="ctr" fontAlgn="base">
              <a:spcBef>
                <a:spcPts val="600"/>
              </a:spcBef>
              <a:spcAft>
                <a:spcPct val="0"/>
              </a:spcAft>
            </a:pPr>
            <a:endParaRPr lang="nb-NO" sz="1200" b="1" dirty="0">
              <a:solidFill>
                <a:srgbClr val="3A7EC0"/>
              </a:solidFill>
            </a:endParaRPr>
          </a:p>
          <a:p>
            <a:pPr algn="ctr" fontAlgn="base">
              <a:spcBef>
                <a:spcPts val="600"/>
              </a:spcBef>
              <a:spcAft>
                <a:spcPct val="0"/>
              </a:spcAft>
            </a:pPr>
            <a:r>
              <a:rPr lang="nb-NO" sz="1200" b="1" dirty="0">
                <a:solidFill>
                  <a:srgbClr val="3A7EC0"/>
                </a:solidFill>
              </a:rPr>
              <a:t>Trusler:</a:t>
            </a:r>
          </a:p>
          <a:p>
            <a:pPr marL="266700" indent="-266700" fontAlgn="base">
              <a:spcBef>
                <a:spcPts val="336"/>
              </a:spcBef>
              <a:spcAft>
                <a:spcPts val="336"/>
              </a:spcAft>
              <a:buFont typeface="Arial" panose="020B0604020202020204" pitchFamily="34" charset="0"/>
              <a:buChar char="•"/>
            </a:pPr>
            <a:endParaRPr lang="nb-NO" sz="1100" dirty="0">
              <a:latin typeface="Arial"/>
              <a:cs typeface="Arial"/>
            </a:endParaRPr>
          </a:p>
          <a:p>
            <a:pPr marL="266700" indent="-266700" fontAlgn="base">
              <a:spcBef>
                <a:spcPts val="336"/>
              </a:spcBef>
              <a:spcAft>
                <a:spcPts val="336"/>
              </a:spcAft>
              <a:buFont typeface="Arial" panose="020B0604020202020204" pitchFamily="34" charset="0"/>
              <a:buChar char="•"/>
            </a:pPr>
            <a:r>
              <a:rPr lang="nb-NO" sz="1100" dirty="0">
                <a:latin typeface="Arial"/>
                <a:cs typeface="Arial"/>
              </a:rPr>
              <a:t>Eldrebølgen treffer oss hardt, og har allerede begynt. Det blir flere eldre og færre yngre i årene fremover.</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Hvis tilbudet på skole og barnehage blir dårligere, så vil ikke dette bidra til økt bolyst og etablering i Brønnøy for småbarnefamilier.</a:t>
            </a:r>
          </a:p>
          <a:p>
            <a:pPr marL="266700" indent="-266700" fontAlgn="base">
              <a:spcBef>
                <a:spcPts val="336"/>
              </a:spcBef>
              <a:spcAft>
                <a:spcPts val="336"/>
              </a:spcAft>
              <a:buFont typeface="Arial" panose="020B0604020202020204" pitchFamily="34" charset="0"/>
              <a:buChar char="•"/>
            </a:pPr>
            <a:r>
              <a:rPr lang="nb-NO" sz="1100" dirty="0">
                <a:latin typeface="Arial"/>
                <a:cs typeface="Arial"/>
              </a:rPr>
              <a:t>Svak økonomi som gir lite handlingsrom.</a:t>
            </a:r>
          </a:p>
          <a:p>
            <a:pPr fontAlgn="base">
              <a:spcBef>
                <a:spcPts val="336"/>
              </a:spcBef>
              <a:spcAft>
                <a:spcPts val="336"/>
              </a:spcAft>
            </a:pPr>
            <a:endParaRPr lang="nb-NO" sz="1100" dirty="0">
              <a:latin typeface="Arial"/>
              <a:cs typeface="Arial"/>
            </a:endParaRPr>
          </a:p>
          <a:p>
            <a:pPr marL="182563" indent="-182563" fontAlgn="base">
              <a:spcBef>
                <a:spcPts val="600"/>
              </a:spcBef>
              <a:spcAft>
                <a:spcPct val="0"/>
              </a:spcAft>
              <a:buFont typeface="Arial" panose="020B0604020202020204" pitchFamily="34" charset="0"/>
              <a:buChar char="•"/>
            </a:pPr>
            <a:endParaRPr lang="nb-NO" sz="1200" dirty="0">
              <a:solidFill>
                <a:prstClr val="black">
                  <a:lumMod val="75000"/>
                  <a:lumOff val="25000"/>
                </a:prstClr>
              </a:solidFill>
            </a:endParaRPr>
          </a:p>
        </p:txBody>
      </p:sp>
    </p:spTree>
    <p:extLst>
      <p:ext uri="{BB962C8B-B14F-4D97-AF65-F5344CB8AC3E}">
        <p14:creationId xmlns:p14="http://schemas.microsoft.com/office/powerpoint/2010/main" val="550229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33D960-6986-445B-8684-04A53C7664C7}"/>
              </a:ext>
            </a:extLst>
          </p:cNvPr>
          <p:cNvSpPr txBox="1">
            <a:spLocks/>
          </p:cNvSpPr>
          <p:nvPr/>
        </p:nvSpPr>
        <p:spPr>
          <a:xfrm>
            <a:off x="559837" y="365125"/>
            <a:ext cx="1079396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124A73"/>
                </a:solidFill>
                <a:latin typeface="Calibri" panose="020F0502020204030204" pitchFamily="34" charset="0"/>
                <a:ea typeface="Baskerville" charset="0"/>
                <a:cs typeface="Calibri" panose="020F0502020204030204" pitchFamily="34" charset="0"/>
              </a:defRPr>
            </a:lvl1pPr>
          </a:lstStyle>
          <a:p>
            <a:pPr>
              <a:spcAft>
                <a:spcPts val="600"/>
              </a:spcAft>
            </a:pPr>
            <a:r>
              <a:rPr lang="nb-NO" sz="2400" kern="1200" dirty="0">
                <a:latin typeface="Calibri" panose="020F0502020204030204" pitchFamily="34" charset="0"/>
                <a:ea typeface="Baskerville" charset="0"/>
                <a:cs typeface="Calibri" panose="020F0502020204030204" pitchFamily="34" charset="0"/>
              </a:rPr>
              <a:t>Hvordan skape en bærekraftig økonomi i Brønnøy kommune, som gjør kommunen rustet til å møte utfordringene som kommer, og samtidig opprette et handlingsrom knyttet til utvikling og vekst? </a:t>
            </a:r>
          </a:p>
        </p:txBody>
      </p:sp>
      <p:sp>
        <p:nvSpPr>
          <p:cNvPr id="2" name="Text Placeholder 3">
            <a:extLst>
              <a:ext uri="{FF2B5EF4-FFF2-40B4-BE49-F238E27FC236}">
                <a16:creationId xmlns:a16="http://schemas.microsoft.com/office/drawing/2014/main" id="{77D89286-5C96-4A2B-B7ED-A10B1779344E}"/>
              </a:ext>
            </a:extLst>
          </p:cNvPr>
          <p:cNvSpPr txBox="1">
            <a:spLocks/>
          </p:cNvSpPr>
          <p:nvPr/>
        </p:nvSpPr>
        <p:spPr>
          <a:xfrm>
            <a:off x="559837" y="2044457"/>
            <a:ext cx="5653394" cy="3723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E6DAD"/>
              </a:buClr>
              <a:buFont typeface="Arial"/>
              <a:buChar char="•"/>
              <a:defRPr sz="2800" kern="1200">
                <a:solidFill>
                  <a:srgbClr val="3F464B"/>
                </a:solidFill>
                <a:latin typeface="Cabin" pitchFamily="2" charset="77"/>
                <a:ea typeface="Open Sans" charset="0"/>
                <a:cs typeface="Open Sans" charset="0"/>
              </a:defRPr>
            </a:lvl1pPr>
            <a:lvl2pPr marL="685800" indent="-228600" algn="l" defTabSz="914400" rtl="0" eaLnBrk="1" latinLnBrk="0" hangingPunct="1">
              <a:lnSpc>
                <a:spcPct val="90000"/>
              </a:lnSpc>
              <a:spcBef>
                <a:spcPts val="500"/>
              </a:spcBef>
              <a:buClr>
                <a:srgbClr val="0E6DAD"/>
              </a:buClr>
              <a:buFont typeface="Arial"/>
              <a:buChar char="•"/>
              <a:defRPr sz="2400" kern="1200">
                <a:solidFill>
                  <a:srgbClr val="3F464B"/>
                </a:solidFill>
                <a:latin typeface="Cabin" pitchFamily="2" charset="77"/>
                <a:ea typeface="Open Sans" charset="0"/>
                <a:cs typeface="Open Sans" charset="0"/>
              </a:defRPr>
            </a:lvl2pPr>
            <a:lvl3pPr marL="1143000" indent="-228600" algn="l" defTabSz="914400" rtl="0" eaLnBrk="1" latinLnBrk="0" hangingPunct="1">
              <a:lnSpc>
                <a:spcPct val="90000"/>
              </a:lnSpc>
              <a:spcBef>
                <a:spcPts val="500"/>
              </a:spcBef>
              <a:buClr>
                <a:srgbClr val="0E6DAD"/>
              </a:buClr>
              <a:buFont typeface="Arial"/>
              <a:buChar char="•"/>
              <a:defRPr sz="2000" kern="1200">
                <a:solidFill>
                  <a:srgbClr val="3F464B"/>
                </a:solidFill>
                <a:latin typeface="Cabin" pitchFamily="2" charset="77"/>
                <a:ea typeface="Open Sans" charset="0"/>
                <a:cs typeface="Open Sans" charset="0"/>
              </a:defRPr>
            </a:lvl3pPr>
            <a:lvl4pPr marL="16002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4pPr>
            <a:lvl5pPr marL="20574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b-NO" sz="1200" b="1" dirty="0">
                <a:latin typeface="Calibri" panose="020F0502020204030204" pitchFamily="34" charset="0"/>
                <a:cs typeface="Calibri" panose="020F0502020204030204" pitchFamily="34" charset="0"/>
              </a:rPr>
              <a:t>Brønnøy kommune sin økonomi:</a:t>
            </a:r>
          </a:p>
          <a:p>
            <a:pPr marL="0"/>
            <a:r>
              <a:rPr lang="nb-NO" sz="1200" dirty="0">
                <a:latin typeface="Calibri" panose="020F0502020204030204" pitchFamily="34" charset="0"/>
                <a:cs typeface="Calibri" panose="020F0502020204030204" pitchFamily="34" charset="0"/>
              </a:rPr>
              <a:t>Det er ikke balanse mellom inntekter og utgifter i kommunen.</a:t>
            </a:r>
          </a:p>
          <a:p>
            <a:pPr marL="0"/>
            <a:r>
              <a:rPr lang="nb-NO" sz="1200" dirty="0">
                <a:latin typeface="Calibri" panose="020F0502020204030204" pitchFamily="34" charset="0"/>
                <a:cs typeface="Calibri" panose="020F0502020204030204" pitchFamily="34" charset="0"/>
              </a:rPr>
              <a:t>Dette er en utfordring for alle områdene i kommunen, og det går utover kvaliteten på alle tjenestene kommen yter. </a:t>
            </a:r>
          </a:p>
          <a:p>
            <a:pPr marL="0"/>
            <a:r>
              <a:rPr lang="nb-NO" sz="1200" dirty="0">
                <a:latin typeface="Calibri" panose="020F0502020204030204" pitchFamily="34" charset="0"/>
                <a:cs typeface="Calibri" panose="020F0502020204030204" pitchFamily="34" charset="0"/>
              </a:rPr>
              <a:t>Dette gjør at kommunen må vurdere å legge ned skoler og barnehager, bogrupper på sykehjemmet, færre lærere i klasserommet, redusert oppfølgning av de vanskeligstilte, redusert barnehagedekning, redusert standard på de kommunale veiene, ute av stand å drive næringsutvikling osv.</a:t>
            </a:r>
          </a:p>
          <a:p>
            <a:pPr marL="0"/>
            <a:r>
              <a:rPr lang="nb-NO" sz="1200" dirty="0">
                <a:latin typeface="Calibri" panose="020F0502020204030204" pitchFamily="34" charset="0"/>
                <a:cs typeface="Calibri" panose="020F0502020204030204" pitchFamily="34" charset="0"/>
              </a:rPr>
              <a:t>Endringen i demografien vil skje fortere hvis vi ikke tilpasser oss raskere, og ruster oss opp til å møte utfordringene. </a:t>
            </a:r>
          </a:p>
          <a:p>
            <a:pPr marL="0"/>
            <a:r>
              <a:rPr lang="nb-NO" sz="1200" dirty="0">
                <a:latin typeface="Calibri" panose="020F0502020204030204" pitchFamily="34" charset="0"/>
                <a:cs typeface="Calibri" panose="020F0502020204030204" pitchFamily="34" charset="0"/>
              </a:rPr>
              <a:t>Eldrebølgen påvirker oss, og Brønnøy kommune sliter med å tilpasse seg.</a:t>
            </a:r>
          </a:p>
          <a:p>
            <a:pPr marL="0"/>
            <a:r>
              <a:rPr lang="nb-NO" sz="1200" dirty="0">
                <a:latin typeface="Calibri" panose="020F0502020204030204" pitchFamily="34" charset="0"/>
                <a:cs typeface="Calibri" panose="020F0502020204030204" pitchFamily="34" charset="0"/>
              </a:rPr>
              <a:t>Det går mest utover de svakeste i samfunnet.</a:t>
            </a:r>
          </a:p>
          <a:p>
            <a:pPr marL="0"/>
            <a:r>
              <a:rPr lang="nb-NO" sz="1200" dirty="0">
                <a:latin typeface="Calibri" panose="020F0502020204030204" pitchFamily="34" charset="0"/>
                <a:cs typeface="Calibri" panose="020F0502020204030204" pitchFamily="34" charset="0"/>
              </a:rPr>
              <a:t>Brønnøy kommune blir en mindre attraktiv kommune å bosette seg.</a:t>
            </a:r>
          </a:p>
          <a:p>
            <a:pPr marL="0"/>
            <a:endParaRPr lang="nb-NO" sz="1100" dirty="0">
              <a:latin typeface="Calibri" panose="020F0502020204030204" pitchFamily="34" charset="0"/>
              <a:cs typeface="Calibri" panose="020F0502020204030204" pitchFamily="34" charset="0"/>
            </a:endParaRPr>
          </a:p>
        </p:txBody>
      </p:sp>
      <p:sp>
        <p:nvSpPr>
          <p:cNvPr id="3" name="Text Placeholder 4">
            <a:extLst>
              <a:ext uri="{FF2B5EF4-FFF2-40B4-BE49-F238E27FC236}">
                <a16:creationId xmlns:a16="http://schemas.microsoft.com/office/drawing/2014/main" id="{FE99E795-9FAF-4EF3-98EF-58718D15CD52}"/>
              </a:ext>
            </a:extLst>
          </p:cNvPr>
          <p:cNvSpPr txBox="1">
            <a:spLocks/>
          </p:cNvSpPr>
          <p:nvPr/>
        </p:nvSpPr>
        <p:spPr>
          <a:xfrm>
            <a:off x="6771909" y="2044456"/>
            <a:ext cx="5160109" cy="3965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E6DAD"/>
              </a:buClr>
              <a:buFont typeface="Arial"/>
              <a:buChar char="•"/>
              <a:defRPr sz="2800" kern="1200">
                <a:solidFill>
                  <a:srgbClr val="3F464B"/>
                </a:solidFill>
                <a:latin typeface="Cabin" pitchFamily="2" charset="77"/>
                <a:ea typeface="Open Sans" charset="0"/>
                <a:cs typeface="Open Sans" charset="0"/>
              </a:defRPr>
            </a:lvl1pPr>
            <a:lvl2pPr marL="685800" indent="-228600" algn="l" defTabSz="914400" rtl="0" eaLnBrk="1" latinLnBrk="0" hangingPunct="1">
              <a:lnSpc>
                <a:spcPct val="90000"/>
              </a:lnSpc>
              <a:spcBef>
                <a:spcPts val="500"/>
              </a:spcBef>
              <a:buClr>
                <a:srgbClr val="0E6DAD"/>
              </a:buClr>
              <a:buFont typeface="Arial"/>
              <a:buChar char="•"/>
              <a:defRPr sz="2400" kern="1200">
                <a:solidFill>
                  <a:srgbClr val="3F464B"/>
                </a:solidFill>
                <a:latin typeface="Cabin" pitchFamily="2" charset="77"/>
                <a:ea typeface="Open Sans" charset="0"/>
                <a:cs typeface="Open Sans" charset="0"/>
              </a:defRPr>
            </a:lvl2pPr>
            <a:lvl3pPr marL="1143000" indent="-228600" algn="l" defTabSz="914400" rtl="0" eaLnBrk="1" latinLnBrk="0" hangingPunct="1">
              <a:lnSpc>
                <a:spcPct val="90000"/>
              </a:lnSpc>
              <a:spcBef>
                <a:spcPts val="500"/>
              </a:spcBef>
              <a:buClr>
                <a:srgbClr val="0E6DAD"/>
              </a:buClr>
              <a:buFont typeface="Arial"/>
              <a:buChar char="•"/>
              <a:defRPr sz="2000" kern="1200">
                <a:solidFill>
                  <a:srgbClr val="3F464B"/>
                </a:solidFill>
                <a:latin typeface="Cabin" pitchFamily="2" charset="77"/>
                <a:ea typeface="Open Sans" charset="0"/>
                <a:cs typeface="Open Sans" charset="0"/>
              </a:defRPr>
            </a:lvl3pPr>
            <a:lvl4pPr marL="16002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4pPr>
            <a:lvl5pPr marL="20574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r>
              <a:rPr lang="nb-NO" sz="2200" dirty="0">
                <a:latin typeface="Calibri" panose="020F0502020204030204" pitchFamily="34" charset="0"/>
                <a:cs typeface="Calibri" panose="020F0502020204030204" pitchFamily="34" charset="0"/>
              </a:rPr>
              <a:t>For å kunne ha en bærekraftig økonomi, så må Brønnøy kommune være en bærekraftig organisasjon.</a:t>
            </a:r>
          </a:p>
          <a:p>
            <a:pPr marL="0"/>
            <a:endParaRPr lang="nb-NO" sz="2200" dirty="0">
              <a:latin typeface="Calibri" panose="020F0502020204030204" pitchFamily="34" charset="0"/>
              <a:cs typeface="Calibri" panose="020F0502020204030204" pitchFamily="34" charset="0"/>
            </a:endParaRPr>
          </a:p>
          <a:p>
            <a:pPr marL="0"/>
            <a:r>
              <a:rPr lang="nb-NO" sz="2200" dirty="0">
                <a:latin typeface="Calibri" panose="020F0502020204030204" pitchFamily="34" charset="0"/>
                <a:cs typeface="Calibri" panose="020F0502020204030204" pitchFamily="34" charset="0"/>
              </a:rPr>
              <a:t>Hvorfor bærekraftig økonomi blir prioritert? </a:t>
            </a:r>
          </a:p>
          <a:p>
            <a:pPr marL="0" indent="0">
              <a:buNone/>
            </a:pPr>
            <a:r>
              <a:rPr lang="nb-NO" sz="2200" dirty="0">
                <a:latin typeface="Calibri" panose="020F0502020204030204" pitchFamily="34" charset="0"/>
                <a:cs typeface="Calibri" panose="020F0502020204030204" pitchFamily="34" charset="0"/>
              </a:rPr>
              <a:t>- Kommuneøkonomien påvirker alle tjenester kommunen leverer, og den må være bærekraftig.</a:t>
            </a:r>
          </a:p>
          <a:p>
            <a:pPr marL="0"/>
            <a:endParaRPr lang="nb-NO"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0671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1302-D638-4DCC-A51C-65B0ACC5802C}"/>
              </a:ext>
            </a:extLst>
          </p:cNvPr>
          <p:cNvSpPr txBox="1">
            <a:spLocks/>
          </p:cNvSpPr>
          <p:nvPr/>
        </p:nvSpPr>
        <p:spPr>
          <a:xfrm>
            <a:off x="247270" y="327262"/>
            <a:ext cx="11697460" cy="557836"/>
          </a:xfrm>
          <a:prstGeom prst="rect">
            <a:avLst/>
          </a:prstGeom>
        </p:spPr>
        <p:txBody>
          <a:bodyPr>
            <a:normAutofit fontScale="90000" lnSpcReduction="20000"/>
          </a:bodyPr>
          <a:lstStyle>
            <a:lvl1pPr algn="ctr" defTabSz="914400" rtl="0" eaLnBrk="1" latinLnBrk="0" hangingPunct="1">
              <a:lnSpc>
                <a:spcPct val="90000"/>
              </a:lnSpc>
              <a:spcBef>
                <a:spcPct val="0"/>
              </a:spcBef>
              <a:buNone/>
              <a:defRPr sz="4400" kern="1200">
                <a:solidFill>
                  <a:srgbClr val="124A73"/>
                </a:solidFill>
                <a:latin typeface="Calibri" panose="020F0502020204030204" pitchFamily="34" charset="0"/>
                <a:ea typeface="Baskerville" charset="0"/>
                <a:cs typeface="Calibri" panose="020F0502020204030204" pitchFamily="34" charset="0"/>
              </a:defRPr>
            </a:lvl1pPr>
          </a:lstStyle>
          <a:p>
            <a:pPr algn="l"/>
            <a:r>
              <a:rPr lang="nb-NO" dirty="0"/>
              <a:t>3. Mål for prosjektet</a:t>
            </a:r>
          </a:p>
        </p:txBody>
      </p:sp>
      <p:sp>
        <p:nvSpPr>
          <p:cNvPr id="3" name="Text Placeholder 4">
            <a:extLst>
              <a:ext uri="{FF2B5EF4-FFF2-40B4-BE49-F238E27FC236}">
                <a16:creationId xmlns:a16="http://schemas.microsoft.com/office/drawing/2014/main" id="{2C885F4C-BA4F-4406-A8AF-4F2B48FDE533}"/>
              </a:ext>
            </a:extLst>
          </p:cNvPr>
          <p:cNvSpPr txBox="1">
            <a:spLocks/>
          </p:cNvSpPr>
          <p:nvPr/>
        </p:nvSpPr>
        <p:spPr>
          <a:xfrm>
            <a:off x="256476" y="1034075"/>
            <a:ext cx="9503023" cy="495334"/>
          </a:xfrm>
          <a:prstGeom prst="rect">
            <a:avLst/>
          </a:prstGeom>
        </p:spPr>
        <p:txBody>
          <a:bodyPr/>
          <a:lstStyle>
            <a:lvl1pPr marL="228600" indent="-228600" algn="l" defTabSz="914400" rtl="0" eaLnBrk="1" latinLnBrk="0" hangingPunct="1">
              <a:lnSpc>
                <a:spcPct val="90000"/>
              </a:lnSpc>
              <a:spcBef>
                <a:spcPts val="1000"/>
              </a:spcBef>
              <a:buClr>
                <a:srgbClr val="0E6DAD"/>
              </a:buClr>
              <a:buFont typeface="Arial"/>
              <a:buChar char="•"/>
              <a:defRPr sz="2800" kern="1200">
                <a:solidFill>
                  <a:srgbClr val="3F464B"/>
                </a:solidFill>
                <a:latin typeface="Cabin" pitchFamily="2" charset="77"/>
                <a:ea typeface="Open Sans" charset="0"/>
                <a:cs typeface="Open Sans" charset="0"/>
              </a:defRPr>
            </a:lvl1pPr>
            <a:lvl2pPr marL="685800" indent="-228600" algn="l" defTabSz="914400" rtl="0" eaLnBrk="1" latinLnBrk="0" hangingPunct="1">
              <a:lnSpc>
                <a:spcPct val="90000"/>
              </a:lnSpc>
              <a:spcBef>
                <a:spcPts val="500"/>
              </a:spcBef>
              <a:buClr>
                <a:srgbClr val="0E6DAD"/>
              </a:buClr>
              <a:buFont typeface="Arial"/>
              <a:buChar char="•"/>
              <a:defRPr sz="2400" kern="1200">
                <a:solidFill>
                  <a:srgbClr val="3F464B"/>
                </a:solidFill>
                <a:latin typeface="Cabin" pitchFamily="2" charset="77"/>
                <a:ea typeface="Open Sans" charset="0"/>
                <a:cs typeface="Open Sans" charset="0"/>
              </a:defRPr>
            </a:lvl2pPr>
            <a:lvl3pPr marL="1143000" indent="-228600" algn="l" defTabSz="914400" rtl="0" eaLnBrk="1" latinLnBrk="0" hangingPunct="1">
              <a:lnSpc>
                <a:spcPct val="90000"/>
              </a:lnSpc>
              <a:spcBef>
                <a:spcPts val="500"/>
              </a:spcBef>
              <a:buClr>
                <a:srgbClr val="0E6DAD"/>
              </a:buClr>
              <a:buFont typeface="Arial"/>
              <a:buChar char="•"/>
              <a:defRPr sz="2000" kern="1200">
                <a:solidFill>
                  <a:srgbClr val="3F464B"/>
                </a:solidFill>
                <a:latin typeface="Cabin" pitchFamily="2" charset="77"/>
                <a:ea typeface="Open Sans" charset="0"/>
                <a:cs typeface="Open Sans" charset="0"/>
              </a:defRPr>
            </a:lvl3pPr>
            <a:lvl4pPr marL="16002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4pPr>
            <a:lvl5pPr marL="20574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b-NO" dirty="0">
                <a:solidFill>
                  <a:schemeClr val="tx1"/>
                </a:solidFill>
              </a:rPr>
              <a:t>Brønnøy kommune skal ha en bærekraftig økonomi</a:t>
            </a:r>
          </a:p>
        </p:txBody>
      </p:sp>
      <p:sp>
        <p:nvSpPr>
          <p:cNvPr id="4" name="Text Placeholder 3">
            <a:extLst>
              <a:ext uri="{FF2B5EF4-FFF2-40B4-BE49-F238E27FC236}">
                <a16:creationId xmlns:a16="http://schemas.microsoft.com/office/drawing/2014/main" id="{77005614-A30D-4D42-BBA1-0D43F4A5DDEC}"/>
              </a:ext>
            </a:extLst>
          </p:cNvPr>
          <p:cNvSpPr txBox="1">
            <a:spLocks/>
          </p:cNvSpPr>
          <p:nvPr/>
        </p:nvSpPr>
        <p:spPr>
          <a:xfrm>
            <a:off x="247269" y="1623337"/>
            <a:ext cx="7489961" cy="4221628"/>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0E6DAD"/>
              </a:buClr>
              <a:buFont typeface="Arial"/>
              <a:buChar char="•"/>
              <a:defRPr sz="2800" kern="1200">
                <a:solidFill>
                  <a:srgbClr val="3F464B"/>
                </a:solidFill>
                <a:latin typeface="Cabin" pitchFamily="2" charset="77"/>
                <a:ea typeface="Open Sans" charset="0"/>
                <a:cs typeface="Open Sans" charset="0"/>
              </a:defRPr>
            </a:lvl1pPr>
            <a:lvl2pPr marL="685800" indent="-228600" algn="l" defTabSz="914400" rtl="0" eaLnBrk="1" latinLnBrk="0" hangingPunct="1">
              <a:lnSpc>
                <a:spcPct val="90000"/>
              </a:lnSpc>
              <a:spcBef>
                <a:spcPts val="500"/>
              </a:spcBef>
              <a:buClr>
                <a:srgbClr val="0E6DAD"/>
              </a:buClr>
              <a:buFont typeface="Arial"/>
              <a:buChar char="•"/>
              <a:defRPr sz="2400" kern="1200">
                <a:solidFill>
                  <a:srgbClr val="3F464B"/>
                </a:solidFill>
                <a:latin typeface="Cabin" pitchFamily="2" charset="77"/>
                <a:ea typeface="Open Sans" charset="0"/>
                <a:cs typeface="Open Sans" charset="0"/>
              </a:defRPr>
            </a:lvl2pPr>
            <a:lvl3pPr marL="1143000" indent="-228600" algn="l" defTabSz="914400" rtl="0" eaLnBrk="1" latinLnBrk="0" hangingPunct="1">
              <a:lnSpc>
                <a:spcPct val="90000"/>
              </a:lnSpc>
              <a:spcBef>
                <a:spcPts val="500"/>
              </a:spcBef>
              <a:buClr>
                <a:srgbClr val="0E6DAD"/>
              </a:buClr>
              <a:buFont typeface="Arial"/>
              <a:buChar char="•"/>
              <a:defRPr sz="2000" kern="1200">
                <a:solidFill>
                  <a:srgbClr val="3F464B"/>
                </a:solidFill>
                <a:latin typeface="Cabin" pitchFamily="2" charset="77"/>
                <a:ea typeface="Open Sans" charset="0"/>
                <a:cs typeface="Open Sans" charset="0"/>
              </a:defRPr>
            </a:lvl3pPr>
            <a:lvl4pPr marL="16002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4pPr>
            <a:lvl5pPr marL="20574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nb-NO" sz="1600" dirty="0"/>
          </a:p>
          <a:p>
            <a:pPr marL="342900" indent="-342900">
              <a:buFont typeface="+mj-lt"/>
              <a:buAutoNum type="arabicPeriod"/>
            </a:pPr>
            <a:r>
              <a:rPr lang="nb-NO" sz="1600" dirty="0"/>
              <a:t>Hovedmålet med prosjektet er at Brønnøy kommune skal få balanse i kommuneøkonomien ved å oppnå minimum 1,75% i resultatgrad, minimum 5% av driftsinntektene (30mnok) avsatte midler på driftsfond, og </a:t>
            </a:r>
            <a:r>
              <a:rPr lang="nb-NO" sz="1600" dirty="0" err="1"/>
              <a:t>max</a:t>
            </a:r>
            <a:r>
              <a:rPr lang="nb-NO" sz="1600" dirty="0"/>
              <a:t> 80% av driftsinntektene som belåningsgrad.</a:t>
            </a:r>
          </a:p>
          <a:p>
            <a:pPr marL="342900" indent="-342900">
              <a:buFont typeface="+mj-lt"/>
              <a:buAutoNum type="arabicPeriod"/>
            </a:pPr>
            <a:r>
              <a:rPr lang="nb-NO" sz="1600" dirty="0"/>
              <a:t>Brønnøy kommune skal styrke fagutviklingen i nøkkeltjenester, som skal fremme bolyst og tiltrekke seg innbyggere i alle livsfaser, og samtidig fange opp demografiske endringer.</a:t>
            </a:r>
          </a:p>
          <a:p>
            <a:pPr marL="342900" indent="-342900">
              <a:buFont typeface="+mj-lt"/>
              <a:buAutoNum type="arabicPeriod"/>
            </a:pPr>
            <a:r>
              <a:rPr lang="nb-NO" sz="1600" dirty="0"/>
              <a:t>Etablere samhandlingsprosesser rundt et framtidig DMS. </a:t>
            </a:r>
          </a:p>
          <a:p>
            <a:pPr marL="342900" indent="-342900">
              <a:buFont typeface="+mj-lt"/>
              <a:buAutoNum type="arabicPeriod"/>
            </a:pPr>
            <a:r>
              <a:rPr lang="nb-NO" sz="1600" dirty="0"/>
              <a:t>Brønnøy kommune skal implementere prioriterte bærekraftsmål, som en del av kommunens plan for samfunnsutvikling, i den overordnede økonomiplanen.</a:t>
            </a:r>
          </a:p>
          <a:p>
            <a:pPr marL="342900" indent="-342900">
              <a:buFont typeface="+mj-lt"/>
              <a:buAutoNum type="arabicPeriod"/>
            </a:pPr>
            <a:r>
              <a:rPr lang="nb-NO" sz="1600" dirty="0"/>
              <a:t>Brønnøy kommune skal ha en strategisk næringsplan, som harmoniserer mere med det lokale næringslivet, og som skal bidra til vekst og utvikling i vår region.</a:t>
            </a:r>
          </a:p>
          <a:p>
            <a:pPr marL="342900" indent="-342900">
              <a:buFont typeface="+mj-lt"/>
              <a:buAutoNum type="arabicPeriod"/>
            </a:pPr>
            <a:r>
              <a:rPr lang="nb-NO" sz="1600" dirty="0"/>
              <a:t>Etablere samskapning som nøkkelverdi innad i kommunen.</a:t>
            </a:r>
          </a:p>
          <a:p>
            <a:pPr marL="342900" indent="-342900">
              <a:buFont typeface="+mj-lt"/>
              <a:buAutoNum type="arabicPeriod"/>
            </a:pPr>
            <a:r>
              <a:rPr lang="nb-NO" sz="1600" dirty="0"/>
              <a:t>Brønnøy kommune må lykkes med å omstille ressurser fra Oppvekst til Helse, og realisere planlagte gevinster gjennom ny Velferdsteknologi</a:t>
            </a:r>
          </a:p>
        </p:txBody>
      </p:sp>
      <p:pic>
        <p:nvPicPr>
          <p:cNvPr id="5" name="Picture 18" descr="84120557.jpg">
            <a:extLst>
              <a:ext uri="{FF2B5EF4-FFF2-40B4-BE49-F238E27FC236}">
                <a16:creationId xmlns:a16="http://schemas.microsoft.com/office/drawing/2014/main" id="{2A6D7A78-5C04-42E2-93F1-9EB083D9BE4E}"/>
              </a:ext>
            </a:extLst>
          </p:cNvPr>
          <p:cNvPicPr>
            <a:picLocks noChangeAspect="1"/>
          </p:cNvPicPr>
          <p:nvPr/>
        </p:nvPicPr>
        <p:blipFill rotWithShape="1">
          <a:blip r:embed="rId2" cstate="print">
            <a:grayscl/>
            <a:extLst>
              <a:ext uri="{28A0092B-C50C-407E-A947-70E740481C1C}">
                <a14:useLocalDpi xmlns:a14="http://schemas.microsoft.com/office/drawing/2010/main"/>
              </a:ext>
            </a:extLst>
          </a:blip>
          <a:srcRect l="30974" r="16650" b="371"/>
          <a:stretch/>
        </p:blipFill>
        <p:spPr>
          <a:xfrm>
            <a:off x="8219273" y="1529409"/>
            <a:ext cx="3456911" cy="4315556"/>
          </a:xfrm>
          <a:prstGeom prst="rect">
            <a:avLst/>
          </a:prstGeom>
        </p:spPr>
      </p:pic>
    </p:spTree>
    <p:extLst>
      <p:ext uri="{BB962C8B-B14F-4D97-AF65-F5344CB8AC3E}">
        <p14:creationId xmlns:p14="http://schemas.microsoft.com/office/powerpoint/2010/main" val="218912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89CF-2822-427E-9AAB-E50496B9A655}"/>
              </a:ext>
            </a:extLst>
          </p:cNvPr>
          <p:cNvSpPr txBox="1">
            <a:spLocks/>
          </p:cNvSpPr>
          <p:nvPr/>
        </p:nvSpPr>
        <p:spPr>
          <a:xfrm>
            <a:off x="576907" y="357539"/>
            <a:ext cx="10778847" cy="557836"/>
          </a:xfrm>
          <a:prstGeom prst="rect">
            <a:avLst/>
          </a:prstGeom>
        </p:spPr>
        <p:txBody>
          <a:bodyPr>
            <a:normAutofit fontScale="90000" lnSpcReduction="20000"/>
          </a:bodyPr>
          <a:lstStyle>
            <a:lvl1pPr algn="ctr" defTabSz="914400" rtl="0" eaLnBrk="1" latinLnBrk="0" hangingPunct="1">
              <a:lnSpc>
                <a:spcPct val="90000"/>
              </a:lnSpc>
              <a:spcBef>
                <a:spcPct val="0"/>
              </a:spcBef>
              <a:buNone/>
              <a:defRPr sz="4400" kern="1200">
                <a:solidFill>
                  <a:srgbClr val="124A73"/>
                </a:solidFill>
                <a:latin typeface="Calibri" panose="020F0502020204030204" pitchFamily="34" charset="0"/>
                <a:ea typeface="Baskerville" charset="0"/>
                <a:cs typeface="Calibri" panose="020F0502020204030204" pitchFamily="34" charset="0"/>
              </a:defRPr>
            </a:lvl1pPr>
          </a:lstStyle>
          <a:p>
            <a:pPr algn="l"/>
            <a:r>
              <a:rPr lang="nb-NO" dirty="0"/>
              <a:t>4. Tilnærming til prosjektet</a:t>
            </a:r>
          </a:p>
        </p:txBody>
      </p:sp>
      <p:sp>
        <p:nvSpPr>
          <p:cNvPr id="3" name="Text Placeholder 4">
            <a:extLst>
              <a:ext uri="{FF2B5EF4-FFF2-40B4-BE49-F238E27FC236}">
                <a16:creationId xmlns:a16="http://schemas.microsoft.com/office/drawing/2014/main" id="{F99410C1-AB76-4217-AC89-51535A7C7EA1}"/>
              </a:ext>
            </a:extLst>
          </p:cNvPr>
          <p:cNvSpPr txBox="1">
            <a:spLocks/>
          </p:cNvSpPr>
          <p:nvPr/>
        </p:nvSpPr>
        <p:spPr>
          <a:xfrm>
            <a:off x="576907" y="968257"/>
            <a:ext cx="10044201" cy="458073"/>
          </a:xfrm>
          <a:prstGeom prst="rect">
            <a:avLst/>
          </a:prstGeom>
        </p:spPr>
        <p:txBody>
          <a:bodyPr/>
          <a:lstStyle>
            <a:lvl1pPr marL="228600" indent="-228600" algn="l" defTabSz="914400" rtl="0" eaLnBrk="1" latinLnBrk="0" hangingPunct="1">
              <a:lnSpc>
                <a:spcPct val="90000"/>
              </a:lnSpc>
              <a:spcBef>
                <a:spcPts val="1000"/>
              </a:spcBef>
              <a:buClr>
                <a:srgbClr val="0E6DAD"/>
              </a:buClr>
              <a:buFont typeface="Arial"/>
              <a:buChar char="•"/>
              <a:defRPr sz="2800" kern="1200">
                <a:solidFill>
                  <a:srgbClr val="3F464B"/>
                </a:solidFill>
                <a:latin typeface="Cabin" pitchFamily="2" charset="77"/>
                <a:ea typeface="Open Sans" charset="0"/>
                <a:cs typeface="Open Sans" charset="0"/>
              </a:defRPr>
            </a:lvl1pPr>
            <a:lvl2pPr marL="685800" indent="-228600" algn="l" defTabSz="914400" rtl="0" eaLnBrk="1" latinLnBrk="0" hangingPunct="1">
              <a:lnSpc>
                <a:spcPct val="90000"/>
              </a:lnSpc>
              <a:spcBef>
                <a:spcPts val="500"/>
              </a:spcBef>
              <a:buClr>
                <a:srgbClr val="0E6DAD"/>
              </a:buClr>
              <a:buFont typeface="Arial"/>
              <a:buChar char="•"/>
              <a:defRPr sz="2400" kern="1200">
                <a:solidFill>
                  <a:srgbClr val="3F464B"/>
                </a:solidFill>
                <a:latin typeface="Cabin" pitchFamily="2" charset="77"/>
                <a:ea typeface="Open Sans" charset="0"/>
                <a:cs typeface="Open Sans" charset="0"/>
              </a:defRPr>
            </a:lvl2pPr>
            <a:lvl3pPr marL="1143000" indent="-228600" algn="l" defTabSz="914400" rtl="0" eaLnBrk="1" latinLnBrk="0" hangingPunct="1">
              <a:lnSpc>
                <a:spcPct val="90000"/>
              </a:lnSpc>
              <a:spcBef>
                <a:spcPts val="500"/>
              </a:spcBef>
              <a:buClr>
                <a:srgbClr val="0E6DAD"/>
              </a:buClr>
              <a:buFont typeface="Arial"/>
              <a:buChar char="•"/>
              <a:defRPr sz="2000" kern="1200">
                <a:solidFill>
                  <a:srgbClr val="3F464B"/>
                </a:solidFill>
                <a:latin typeface="Cabin" pitchFamily="2" charset="77"/>
                <a:ea typeface="Open Sans" charset="0"/>
                <a:cs typeface="Open Sans" charset="0"/>
              </a:defRPr>
            </a:lvl3pPr>
            <a:lvl4pPr marL="16002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4pPr>
            <a:lvl5pPr marL="20574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b-NO" sz="1800" b="1" dirty="0"/>
              <a:t>Videreutvikle «forpliktende økonomisk omstillingsplan» som Formannskapet innstilte </a:t>
            </a:r>
            <a:r>
              <a:rPr lang="nb-NO" sz="1800" b="1" dirty="0" err="1"/>
              <a:t>feb</a:t>
            </a:r>
            <a:r>
              <a:rPr lang="nb-NO" sz="1800" b="1" dirty="0"/>
              <a:t> 2020.</a:t>
            </a:r>
          </a:p>
        </p:txBody>
      </p:sp>
      <p:sp>
        <p:nvSpPr>
          <p:cNvPr id="4" name="Text Placeholder 3">
            <a:extLst>
              <a:ext uri="{FF2B5EF4-FFF2-40B4-BE49-F238E27FC236}">
                <a16:creationId xmlns:a16="http://schemas.microsoft.com/office/drawing/2014/main" id="{7DF0FEC3-B186-448C-BC2E-8D5CCA1210C0}"/>
              </a:ext>
            </a:extLst>
          </p:cNvPr>
          <p:cNvSpPr txBox="1">
            <a:spLocks/>
          </p:cNvSpPr>
          <p:nvPr/>
        </p:nvSpPr>
        <p:spPr>
          <a:xfrm>
            <a:off x="576907" y="1728248"/>
            <a:ext cx="7363524" cy="4248170"/>
          </a:xfrm>
          <a:prstGeom prst="rect">
            <a:avLst/>
          </a:prstGeom>
        </p:spPr>
        <p:txBody>
          <a:bodyPr>
            <a:noAutofit/>
          </a:bodyPr>
          <a:lstStyle>
            <a:lvl1pPr marL="228600" indent="-228600" algn="l" defTabSz="914400" rtl="0" eaLnBrk="1" latinLnBrk="0" hangingPunct="1">
              <a:lnSpc>
                <a:spcPct val="90000"/>
              </a:lnSpc>
              <a:spcBef>
                <a:spcPts val="1000"/>
              </a:spcBef>
              <a:buClr>
                <a:srgbClr val="0E6DAD"/>
              </a:buClr>
              <a:buFont typeface="Arial"/>
              <a:buChar char="•"/>
              <a:defRPr sz="2800" kern="1200">
                <a:solidFill>
                  <a:srgbClr val="3F464B"/>
                </a:solidFill>
                <a:latin typeface="Cabin" pitchFamily="2" charset="77"/>
                <a:ea typeface="Open Sans" charset="0"/>
                <a:cs typeface="Open Sans" charset="0"/>
              </a:defRPr>
            </a:lvl1pPr>
            <a:lvl2pPr marL="685800" indent="-228600" algn="l" defTabSz="914400" rtl="0" eaLnBrk="1" latinLnBrk="0" hangingPunct="1">
              <a:lnSpc>
                <a:spcPct val="90000"/>
              </a:lnSpc>
              <a:spcBef>
                <a:spcPts val="500"/>
              </a:spcBef>
              <a:buClr>
                <a:srgbClr val="0E6DAD"/>
              </a:buClr>
              <a:buFont typeface="Arial"/>
              <a:buChar char="•"/>
              <a:defRPr sz="2400" kern="1200">
                <a:solidFill>
                  <a:srgbClr val="3F464B"/>
                </a:solidFill>
                <a:latin typeface="Cabin" pitchFamily="2" charset="77"/>
                <a:ea typeface="Open Sans" charset="0"/>
                <a:cs typeface="Open Sans" charset="0"/>
              </a:defRPr>
            </a:lvl2pPr>
            <a:lvl3pPr marL="1143000" indent="-228600" algn="l" defTabSz="914400" rtl="0" eaLnBrk="1" latinLnBrk="0" hangingPunct="1">
              <a:lnSpc>
                <a:spcPct val="90000"/>
              </a:lnSpc>
              <a:spcBef>
                <a:spcPts val="500"/>
              </a:spcBef>
              <a:buClr>
                <a:srgbClr val="0E6DAD"/>
              </a:buClr>
              <a:buFont typeface="Arial"/>
              <a:buChar char="•"/>
              <a:defRPr sz="2000" kern="1200">
                <a:solidFill>
                  <a:srgbClr val="3F464B"/>
                </a:solidFill>
                <a:latin typeface="Cabin" pitchFamily="2" charset="77"/>
                <a:ea typeface="Open Sans" charset="0"/>
                <a:cs typeface="Open Sans" charset="0"/>
              </a:defRPr>
            </a:lvl3pPr>
            <a:lvl4pPr marL="16002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4pPr>
            <a:lvl5pPr marL="20574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nb-NO" sz="1800" dirty="0"/>
              <a:t>Prosjektleder vil bruke «Veikart for tjenesteinnovasjon» som veiledning, tilnærming og gjennomføring i prosjektet.</a:t>
            </a:r>
          </a:p>
          <a:p>
            <a:pPr marL="285750" indent="-285750">
              <a:buFont typeface="Arial" panose="020B0604020202020204" pitchFamily="34" charset="0"/>
              <a:buChar char="•"/>
            </a:pPr>
            <a:r>
              <a:rPr lang="nb-NO" sz="1800" dirty="0"/>
              <a:t>Prosjektleder vil bruke tid på forankring av prosjektet, slik at flest mulig har forståelse og eierskapet til de utfordringene vi har alle sammen i Brønnøy kommune. (fase 1)</a:t>
            </a:r>
          </a:p>
          <a:p>
            <a:pPr marL="285750" indent="-285750">
              <a:buFont typeface="Arial" panose="020B0604020202020204" pitchFamily="34" charset="0"/>
              <a:buChar char="•"/>
            </a:pPr>
            <a:r>
              <a:rPr lang="nb-NO" sz="1800" dirty="0"/>
              <a:t>Samtidig må prosjektleder få innsikt i hvert område, og hvilke utfordringer som må håndteres. (fase 2)</a:t>
            </a:r>
          </a:p>
          <a:p>
            <a:pPr marL="285750" indent="-285750">
              <a:buFont typeface="Arial" panose="020B0604020202020204" pitchFamily="34" charset="0"/>
              <a:buChar char="•"/>
            </a:pPr>
            <a:r>
              <a:rPr lang="nb-NO" sz="1800" dirty="0"/>
              <a:t>Det må settes sammen tverrfaglig team som har inngående kunnskap på sitt område. (fase 2)</a:t>
            </a:r>
          </a:p>
          <a:p>
            <a:pPr marL="285750" indent="-285750">
              <a:buFont typeface="Arial" panose="020B0604020202020204" pitchFamily="34" charset="0"/>
              <a:buChar char="•"/>
            </a:pPr>
            <a:r>
              <a:rPr lang="nb-NO" sz="1800" dirty="0"/>
              <a:t>De største områdene Helse og Oppvekst vil naturlig få mest fokus på dette prosjektet.</a:t>
            </a:r>
          </a:p>
          <a:p>
            <a:pPr marL="285750" indent="-285750">
              <a:buFont typeface="Arial" panose="020B0604020202020204" pitchFamily="34" charset="0"/>
              <a:buChar char="•"/>
            </a:pPr>
            <a:r>
              <a:rPr lang="nb-NO" sz="1800" dirty="0"/>
              <a:t>Prosjektleder vil bygge videre på omstillingsplanen som allerede er innstilt av formannskapet, og oppdatere den i f.t. nye utfordringer og mål.</a:t>
            </a:r>
          </a:p>
          <a:p>
            <a:pPr marL="285750" indent="-285750">
              <a:buFont typeface="Arial" panose="020B0604020202020204" pitchFamily="34" charset="0"/>
              <a:buChar char="•"/>
            </a:pPr>
            <a:r>
              <a:rPr lang="nb-NO" sz="1800" dirty="0"/>
              <a:t>Ny Prosjektplan med aktivitet og milepæler må opprettes.</a:t>
            </a:r>
          </a:p>
        </p:txBody>
      </p:sp>
      <p:pic>
        <p:nvPicPr>
          <p:cNvPr id="5" name="Picture 8" descr="Screen Shot 2014-05-16 at 15.59.33 .png">
            <a:extLst>
              <a:ext uri="{FF2B5EF4-FFF2-40B4-BE49-F238E27FC236}">
                <a16:creationId xmlns:a16="http://schemas.microsoft.com/office/drawing/2014/main" id="{B7ACACDC-DB9D-4DAE-A8C1-F690A8E8D6F4}"/>
              </a:ext>
            </a:extLst>
          </p:cNvPr>
          <p:cNvPicPr>
            <a:picLocks noChangeAspect="1"/>
          </p:cNvPicPr>
          <p:nvPr/>
        </p:nvPicPr>
        <p:blipFill rotWithShape="1">
          <a:blip r:embed="rId2" cstate="screen">
            <a:graysc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l="7344" r="41178"/>
          <a:stretch/>
        </p:blipFill>
        <p:spPr>
          <a:xfrm>
            <a:off x="8169440" y="1560148"/>
            <a:ext cx="3358252" cy="4416269"/>
          </a:xfrm>
          <a:prstGeom prst="rect">
            <a:avLst/>
          </a:prstGeom>
          <a:ln>
            <a:noFill/>
          </a:ln>
        </p:spPr>
      </p:pic>
    </p:spTree>
    <p:extLst>
      <p:ext uri="{BB962C8B-B14F-4D97-AF65-F5344CB8AC3E}">
        <p14:creationId xmlns:p14="http://schemas.microsoft.com/office/powerpoint/2010/main" val="4290491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46707" y="275970"/>
            <a:ext cx="7033356" cy="557836"/>
          </a:xfrm>
        </p:spPr>
        <p:txBody>
          <a:bodyPr>
            <a:normAutofit fontScale="90000"/>
          </a:bodyPr>
          <a:lstStyle/>
          <a:p>
            <a:r>
              <a:rPr lang="nb-NO" dirty="0"/>
              <a:t>Prosjektplan</a:t>
            </a:r>
          </a:p>
        </p:txBody>
      </p:sp>
      <p:sp>
        <p:nvSpPr>
          <p:cNvPr id="4" name="Text Placeholder 3"/>
          <p:cNvSpPr>
            <a:spLocks noGrp="1"/>
          </p:cNvSpPr>
          <p:nvPr>
            <p:ph type="body" sz="quarter" idx="18"/>
          </p:nvPr>
        </p:nvSpPr>
        <p:spPr>
          <a:xfrm>
            <a:off x="257909" y="943271"/>
            <a:ext cx="11696027" cy="416606"/>
          </a:xfrm>
        </p:spPr>
        <p:txBody>
          <a:bodyPr/>
          <a:lstStyle/>
          <a:p>
            <a:pPr marL="0" indent="0" algn="ctr">
              <a:buNone/>
            </a:pPr>
            <a:r>
              <a:rPr lang="nb-NO" sz="2000" dirty="0"/>
              <a:t>Bærekraftig økonomisk handlingsplan</a:t>
            </a:r>
          </a:p>
        </p:txBody>
      </p:sp>
      <p:sp>
        <p:nvSpPr>
          <p:cNvPr id="13" name="Rectangle 12"/>
          <p:cNvSpPr/>
          <p:nvPr/>
        </p:nvSpPr>
        <p:spPr>
          <a:xfrm>
            <a:off x="1352552" y="1623166"/>
            <a:ext cx="9423969" cy="429156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t"/>
          <a:lstStyle/>
          <a:p>
            <a:pPr algn="ctr"/>
            <a:endParaRPr lang="en-US" b="1">
              <a:solidFill>
                <a:srgbClr val="FF9900"/>
              </a:solidFill>
            </a:endParaRPr>
          </a:p>
        </p:txBody>
      </p:sp>
      <p:graphicFrame>
        <p:nvGraphicFramePr>
          <p:cNvPr id="5" name="Tabell 4">
            <a:extLst>
              <a:ext uri="{FF2B5EF4-FFF2-40B4-BE49-F238E27FC236}">
                <a16:creationId xmlns:a16="http://schemas.microsoft.com/office/drawing/2014/main" id="{35346E6D-AC3E-484C-B5D4-7A306980DB83}"/>
              </a:ext>
            </a:extLst>
          </p:cNvPr>
          <p:cNvGraphicFramePr>
            <a:graphicFrameLocks noGrp="1"/>
          </p:cNvGraphicFramePr>
          <p:nvPr/>
        </p:nvGraphicFramePr>
        <p:xfrm>
          <a:off x="1415480" y="1844824"/>
          <a:ext cx="9289034" cy="3960442"/>
        </p:xfrm>
        <a:graphic>
          <a:graphicData uri="http://schemas.openxmlformats.org/drawingml/2006/table">
            <a:tbl>
              <a:tblPr>
                <a:tableStyleId>{5C22544A-7EE6-4342-B048-85BDC9FD1C3A}</a:tableStyleId>
              </a:tblPr>
              <a:tblGrid>
                <a:gridCol w="2366638">
                  <a:extLst>
                    <a:ext uri="{9D8B030D-6E8A-4147-A177-3AD203B41FA5}">
                      <a16:colId xmlns:a16="http://schemas.microsoft.com/office/drawing/2014/main" val="3078531411"/>
                    </a:ext>
                  </a:extLst>
                </a:gridCol>
                <a:gridCol w="133123">
                  <a:extLst>
                    <a:ext uri="{9D8B030D-6E8A-4147-A177-3AD203B41FA5}">
                      <a16:colId xmlns:a16="http://schemas.microsoft.com/office/drawing/2014/main" val="664963484"/>
                    </a:ext>
                  </a:extLst>
                </a:gridCol>
                <a:gridCol w="133123">
                  <a:extLst>
                    <a:ext uri="{9D8B030D-6E8A-4147-A177-3AD203B41FA5}">
                      <a16:colId xmlns:a16="http://schemas.microsoft.com/office/drawing/2014/main" val="2634626724"/>
                    </a:ext>
                  </a:extLst>
                </a:gridCol>
                <a:gridCol w="133123">
                  <a:extLst>
                    <a:ext uri="{9D8B030D-6E8A-4147-A177-3AD203B41FA5}">
                      <a16:colId xmlns:a16="http://schemas.microsoft.com/office/drawing/2014/main" val="2162846887"/>
                    </a:ext>
                  </a:extLst>
                </a:gridCol>
                <a:gridCol w="133123">
                  <a:extLst>
                    <a:ext uri="{9D8B030D-6E8A-4147-A177-3AD203B41FA5}">
                      <a16:colId xmlns:a16="http://schemas.microsoft.com/office/drawing/2014/main" val="3172772232"/>
                    </a:ext>
                  </a:extLst>
                </a:gridCol>
                <a:gridCol w="133123">
                  <a:extLst>
                    <a:ext uri="{9D8B030D-6E8A-4147-A177-3AD203B41FA5}">
                      <a16:colId xmlns:a16="http://schemas.microsoft.com/office/drawing/2014/main" val="3313951023"/>
                    </a:ext>
                  </a:extLst>
                </a:gridCol>
                <a:gridCol w="133123">
                  <a:extLst>
                    <a:ext uri="{9D8B030D-6E8A-4147-A177-3AD203B41FA5}">
                      <a16:colId xmlns:a16="http://schemas.microsoft.com/office/drawing/2014/main" val="1069859257"/>
                    </a:ext>
                  </a:extLst>
                </a:gridCol>
                <a:gridCol w="133123">
                  <a:extLst>
                    <a:ext uri="{9D8B030D-6E8A-4147-A177-3AD203B41FA5}">
                      <a16:colId xmlns:a16="http://schemas.microsoft.com/office/drawing/2014/main" val="3512772218"/>
                    </a:ext>
                  </a:extLst>
                </a:gridCol>
                <a:gridCol w="133123">
                  <a:extLst>
                    <a:ext uri="{9D8B030D-6E8A-4147-A177-3AD203B41FA5}">
                      <a16:colId xmlns:a16="http://schemas.microsoft.com/office/drawing/2014/main" val="3152934237"/>
                    </a:ext>
                  </a:extLst>
                </a:gridCol>
                <a:gridCol w="133123">
                  <a:extLst>
                    <a:ext uri="{9D8B030D-6E8A-4147-A177-3AD203B41FA5}">
                      <a16:colId xmlns:a16="http://schemas.microsoft.com/office/drawing/2014/main" val="2235322691"/>
                    </a:ext>
                  </a:extLst>
                </a:gridCol>
                <a:gridCol w="133123">
                  <a:extLst>
                    <a:ext uri="{9D8B030D-6E8A-4147-A177-3AD203B41FA5}">
                      <a16:colId xmlns:a16="http://schemas.microsoft.com/office/drawing/2014/main" val="3346829115"/>
                    </a:ext>
                  </a:extLst>
                </a:gridCol>
                <a:gridCol w="133123">
                  <a:extLst>
                    <a:ext uri="{9D8B030D-6E8A-4147-A177-3AD203B41FA5}">
                      <a16:colId xmlns:a16="http://schemas.microsoft.com/office/drawing/2014/main" val="3072835334"/>
                    </a:ext>
                  </a:extLst>
                </a:gridCol>
                <a:gridCol w="133123">
                  <a:extLst>
                    <a:ext uri="{9D8B030D-6E8A-4147-A177-3AD203B41FA5}">
                      <a16:colId xmlns:a16="http://schemas.microsoft.com/office/drawing/2014/main" val="1583237657"/>
                    </a:ext>
                  </a:extLst>
                </a:gridCol>
                <a:gridCol w="133123">
                  <a:extLst>
                    <a:ext uri="{9D8B030D-6E8A-4147-A177-3AD203B41FA5}">
                      <a16:colId xmlns:a16="http://schemas.microsoft.com/office/drawing/2014/main" val="4165477865"/>
                    </a:ext>
                  </a:extLst>
                </a:gridCol>
                <a:gridCol w="133123">
                  <a:extLst>
                    <a:ext uri="{9D8B030D-6E8A-4147-A177-3AD203B41FA5}">
                      <a16:colId xmlns:a16="http://schemas.microsoft.com/office/drawing/2014/main" val="3696792882"/>
                    </a:ext>
                  </a:extLst>
                </a:gridCol>
                <a:gridCol w="133123">
                  <a:extLst>
                    <a:ext uri="{9D8B030D-6E8A-4147-A177-3AD203B41FA5}">
                      <a16:colId xmlns:a16="http://schemas.microsoft.com/office/drawing/2014/main" val="1874654566"/>
                    </a:ext>
                  </a:extLst>
                </a:gridCol>
                <a:gridCol w="133123">
                  <a:extLst>
                    <a:ext uri="{9D8B030D-6E8A-4147-A177-3AD203B41FA5}">
                      <a16:colId xmlns:a16="http://schemas.microsoft.com/office/drawing/2014/main" val="1500794483"/>
                    </a:ext>
                  </a:extLst>
                </a:gridCol>
                <a:gridCol w="133123">
                  <a:extLst>
                    <a:ext uri="{9D8B030D-6E8A-4147-A177-3AD203B41FA5}">
                      <a16:colId xmlns:a16="http://schemas.microsoft.com/office/drawing/2014/main" val="67573935"/>
                    </a:ext>
                  </a:extLst>
                </a:gridCol>
                <a:gridCol w="133123">
                  <a:extLst>
                    <a:ext uri="{9D8B030D-6E8A-4147-A177-3AD203B41FA5}">
                      <a16:colId xmlns:a16="http://schemas.microsoft.com/office/drawing/2014/main" val="18055167"/>
                    </a:ext>
                  </a:extLst>
                </a:gridCol>
                <a:gridCol w="133123">
                  <a:extLst>
                    <a:ext uri="{9D8B030D-6E8A-4147-A177-3AD203B41FA5}">
                      <a16:colId xmlns:a16="http://schemas.microsoft.com/office/drawing/2014/main" val="1963820950"/>
                    </a:ext>
                  </a:extLst>
                </a:gridCol>
                <a:gridCol w="133123">
                  <a:extLst>
                    <a:ext uri="{9D8B030D-6E8A-4147-A177-3AD203B41FA5}">
                      <a16:colId xmlns:a16="http://schemas.microsoft.com/office/drawing/2014/main" val="2130904534"/>
                    </a:ext>
                  </a:extLst>
                </a:gridCol>
                <a:gridCol w="133123">
                  <a:extLst>
                    <a:ext uri="{9D8B030D-6E8A-4147-A177-3AD203B41FA5}">
                      <a16:colId xmlns:a16="http://schemas.microsoft.com/office/drawing/2014/main" val="1360279071"/>
                    </a:ext>
                  </a:extLst>
                </a:gridCol>
                <a:gridCol w="133123">
                  <a:extLst>
                    <a:ext uri="{9D8B030D-6E8A-4147-A177-3AD203B41FA5}">
                      <a16:colId xmlns:a16="http://schemas.microsoft.com/office/drawing/2014/main" val="2712331682"/>
                    </a:ext>
                  </a:extLst>
                </a:gridCol>
                <a:gridCol w="133123">
                  <a:extLst>
                    <a:ext uri="{9D8B030D-6E8A-4147-A177-3AD203B41FA5}">
                      <a16:colId xmlns:a16="http://schemas.microsoft.com/office/drawing/2014/main" val="238356928"/>
                    </a:ext>
                  </a:extLst>
                </a:gridCol>
                <a:gridCol w="133123">
                  <a:extLst>
                    <a:ext uri="{9D8B030D-6E8A-4147-A177-3AD203B41FA5}">
                      <a16:colId xmlns:a16="http://schemas.microsoft.com/office/drawing/2014/main" val="4005683308"/>
                    </a:ext>
                  </a:extLst>
                </a:gridCol>
                <a:gridCol w="133123">
                  <a:extLst>
                    <a:ext uri="{9D8B030D-6E8A-4147-A177-3AD203B41FA5}">
                      <a16:colId xmlns:a16="http://schemas.microsoft.com/office/drawing/2014/main" val="1289517272"/>
                    </a:ext>
                  </a:extLst>
                </a:gridCol>
                <a:gridCol w="133123">
                  <a:extLst>
                    <a:ext uri="{9D8B030D-6E8A-4147-A177-3AD203B41FA5}">
                      <a16:colId xmlns:a16="http://schemas.microsoft.com/office/drawing/2014/main" val="1749595343"/>
                    </a:ext>
                  </a:extLst>
                </a:gridCol>
                <a:gridCol w="133123">
                  <a:extLst>
                    <a:ext uri="{9D8B030D-6E8A-4147-A177-3AD203B41FA5}">
                      <a16:colId xmlns:a16="http://schemas.microsoft.com/office/drawing/2014/main" val="2870623838"/>
                    </a:ext>
                  </a:extLst>
                </a:gridCol>
                <a:gridCol w="133123">
                  <a:extLst>
                    <a:ext uri="{9D8B030D-6E8A-4147-A177-3AD203B41FA5}">
                      <a16:colId xmlns:a16="http://schemas.microsoft.com/office/drawing/2014/main" val="234388011"/>
                    </a:ext>
                  </a:extLst>
                </a:gridCol>
                <a:gridCol w="133123">
                  <a:extLst>
                    <a:ext uri="{9D8B030D-6E8A-4147-A177-3AD203B41FA5}">
                      <a16:colId xmlns:a16="http://schemas.microsoft.com/office/drawing/2014/main" val="2568280658"/>
                    </a:ext>
                  </a:extLst>
                </a:gridCol>
                <a:gridCol w="133123">
                  <a:extLst>
                    <a:ext uri="{9D8B030D-6E8A-4147-A177-3AD203B41FA5}">
                      <a16:colId xmlns:a16="http://schemas.microsoft.com/office/drawing/2014/main" val="3389766372"/>
                    </a:ext>
                  </a:extLst>
                </a:gridCol>
                <a:gridCol w="133123">
                  <a:extLst>
                    <a:ext uri="{9D8B030D-6E8A-4147-A177-3AD203B41FA5}">
                      <a16:colId xmlns:a16="http://schemas.microsoft.com/office/drawing/2014/main" val="3730988238"/>
                    </a:ext>
                  </a:extLst>
                </a:gridCol>
                <a:gridCol w="133123">
                  <a:extLst>
                    <a:ext uri="{9D8B030D-6E8A-4147-A177-3AD203B41FA5}">
                      <a16:colId xmlns:a16="http://schemas.microsoft.com/office/drawing/2014/main" val="172177127"/>
                    </a:ext>
                  </a:extLst>
                </a:gridCol>
                <a:gridCol w="133123">
                  <a:extLst>
                    <a:ext uri="{9D8B030D-6E8A-4147-A177-3AD203B41FA5}">
                      <a16:colId xmlns:a16="http://schemas.microsoft.com/office/drawing/2014/main" val="645811183"/>
                    </a:ext>
                  </a:extLst>
                </a:gridCol>
                <a:gridCol w="133123">
                  <a:extLst>
                    <a:ext uri="{9D8B030D-6E8A-4147-A177-3AD203B41FA5}">
                      <a16:colId xmlns:a16="http://schemas.microsoft.com/office/drawing/2014/main" val="3630344456"/>
                    </a:ext>
                  </a:extLst>
                </a:gridCol>
                <a:gridCol w="133123">
                  <a:extLst>
                    <a:ext uri="{9D8B030D-6E8A-4147-A177-3AD203B41FA5}">
                      <a16:colId xmlns:a16="http://schemas.microsoft.com/office/drawing/2014/main" val="2050062996"/>
                    </a:ext>
                  </a:extLst>
                </a:gridCol>
                <a:gridCol w="133123">
                  <a:extLst>
                    <a:ext uri="{9D8B030D-6E8A-4147-A177-3AD203B41FA5}">
                      <a16:colId xmlns:a16="http://schemas.microsoft.com/office/drawing/2014/main" val="3627550911"/>
                    </a:ext>
                  </a:extLst>
                </a:gridCol>
                <a:gridCol w="133123">
                  <a:extLst>
                    <a:ext uri="{9D8B030D-6E8A-4147-A177-3AD203B41FA5}">
                      <a16:colId xmlns:a16="http://schemas.microsoft.com/office/drawing/2014/main" val="3885585259"/>
                    </a:ext>
                  </a:extLst>
                </a:gridCol>
                <a:gridCol w="133123">
                  <a:extLst>
                    <a:ext uri="{9D8B030D-6E8A-4147-A177-3AD203B41FA5}">
                      <a16:colId xmlns:a16="http://schemas.microsoft.com/office/drawing/2014/main" val="3223051522"/>
                    </a:ext>
                  </a:extLst>
                </a:gridCol>
                <a:gridCol w="133123">
                  <a:extLst>
                    <a:ext uri="{9D8B030D-6E8A-4147-A177-3AD203B41FA5}">
                      <a16:colId xmlns:a16="http://schemas.microsoft.com/office/drawing/2014/main" val="3717798626"/>
                    </a:ext>
                  </a:extLst>
                </a:gridCol>
                <a:gridCol w="133123">
                  <a:extLst>
                    <a:ext uri="{9D8B030D-6E8A-4147-A177-3AD203B41FA5}">
                      <a16:colId xmlns:a16="http://schemas.microsoft.com/office/drawing/2014/main" val="210038495"/>
                    </a:ext>
                  </a:extLst>
                </a:gridCol>
                <a:gridCol w="133123">
                  <a:extLst>
                    <a:ext uri="{9D8B030D-6E8A-4147-A177-3AD203B41FA5}">
                      <a16:colId xmlns:a16="http://schemas.microsoft.com/office/drawing/2014/main" val="264749958"/>
                    </a:ext>
                  </a:extLst>
                </a:gridCol>
                <a:gridCol w="133123">
                  <a:extLst>
                    <a:ext uri="{9D8B030D-6E8A-4147-A177-3AD203B41FA5}">
                      <a16:colId xmlns:a16="http://schemas.microsoft.com/office/drawing/2014/main" val="1354550520"/>
                    </a:ext>
                  </a:extLst>
                </a:gridCol>
                <a:gridCol w="133123">
                  <a:extLst>
                    <a:ext uri="{9D8B030D-6E8A-4147-A177-3AD203B41FA5}">
                      <a16:colId xmlns:a16="http://schemas.microsoft.com/office/drawing/2014/main" val="3580240233"/>
                    </a:ext>
                  </a:extLst>
                </a:gridCol>
                <a:gridCol w="133123">
                  <a:extLst>
                    <a:ext uri="{9D8B030D-6E8A-4147-A177-3AD203B41FA5}">
                      <a16:colId xmlns:a16="http://schemas.microsoft.com/office/drawing/2014/main" val="27555676"/>
                    </a:ext>
                  </a:extLst>
                </a:gridCol>
                <a:gridCol w="133123">
                  <a:extLst>
                    <a:ext uri="{9D8B030D-6E8A-4147-A177-3AD203B41FA5}">
                      <a16:colId xmlns:a16="http://schemas.microsoft.com/office/drawing/2014/main" val="2524486690"/>
                    </a:ext>
                  </a:extLst>
                </a:gridCol>
                <a:gridCol w="133123">
                  <a:extLst>
                    <a:ext uri="{9D8B030D-6E8A-4147-A177-3AD203B41FA5}">
                      <a16:colId xmlns:a16="http://schemas.microsoft.com/office/drawing/2014/main" val="1221931617"/>
                    </a:ext>
                  </a:extLst>
                </a:gridCol>
                <a:gridCol w="133123">
                  <a:extLst>
                    <a:ext uri="{9D8B030D-6E8A-4147-A177-3AD203B41FA5}">
                      <a16:colId xmlns:a16="http://schemas.microsoft.com/office/drawing/2014/main" val="1089802084"/>
                    </a:ext>
                  </a:extLst>
                </a:gridCol>
                <a:gridCol w="133123">
                  <a:extLst>
                    <a:ext uri="{9D8B030D-6E8A-4147-A177-3AD203B41FA5}">
                      <a16:colId xmlns:a16="http://schemas.microsoft.com/office/drawing/2014/main" val="2482262244"/>
                    </a:ext>
                  </a:extLst>
                </a:gridCol>
                <a:gridCol w="133123">
                  <a:extLst>
                    <a:ext uri="{9D8B030D-6E8A-4147-A177-3AD203B41FA5}">
                      <a16:colId xmlns:a16="http://schemas.microsoft.com/office/drawing/2014/main" val="2146549951"/>
                    </a:ext>
                  </a:extLst>
                </a:gridCol>
                <a:gridCol w="133123">
                  <a:extLst>
                    <a:ext uri="{9D8B030D-6E8A-4147-A177-3AD203B41FA5}">
                      <a16:colId xmlns:a16="http://schemas.microsoft.com/office/drawing/2014/main" val="3689265028"/>
                    </a:ext>
                  </a:extLst>
                </a:gridCol>
                <a:gridCol w="133123">
                  <a:extLst>
                    <a:ext uri="{9D8B030D-6E8A-4147-A177-3AD203B41FA5}">
                      <a16:colId xmlns:a16="http://schemas.microsoft.com/office/drawing/2014/main" val="1485170690"/>
                    </a:ext>
                  </a:extLst>
                </a:gridCol>
                <a:gridCol w="133123">
                  <a:extLst>
                    <a:ext uri="{9D8B030D-6E8A-4147-A177-3AD203B41FA5}">
                      <a16:colId xmlns:a16="http://schemas.microsoft.com/office/drawing/2014/main" val="3625270662"/>
                    </a:ext>
                  </a:extLst>
                </a:gridCol>
              </a:tblGrid>
              <a:tr h="264128">
                <a:tc>
                  <a:txBody>
                    <a:bodyPr/>
                    <a:lstStyle/>
                    <a:p>
                      <a:pPr algn="l" fontAlgn="t"/>
                      <a:r>
                        <a:rPr lang="nb-NO" sz="1200" u="none" strike="noStrike">
                          <a:effectLst/>
                        </a:rPr>
                        <a:t>Prosjektplan</a:t>
                      </a:r>
                      <a:endParaRPr lang="nb-NO" sz="1200" b="0" i="0" u="none" strike="noStrike">
                        <a:solidFill>
                          <a:srgbClr val="3A7EC0"/>
                        </a:solidFill>
                        <a:effectLst/>
                        <a:latin typeface="Arial" panose="020B0604020202020204" pitchFamily="34" charset="0"/>
                      </a:endParaRPr>
                    </a:p>
                  </a:txBody>
                  <a:tcPr marL="66046"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dirty="0">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extLst>
                  <a:ext uri="{0D108BD9-81ED-4DB2-BD59-A6C34878D82A}">
                    <a16:rowId xmlns:a16="http://schemas.microsoft.com/office/drawing/2014/main" val="2269948307"/>
                  </a:ext>
                </a:extLst>
              </a:tr>
              <a:tr h="146618">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gridSpan="4">
                  <a:txBody>
                    <a:bodyPr/>
                    <a:lstStyle/>
                    <a:p>
                      <a:pPr algn="l" fontAlgn="t"/>
                      <a:r>
                        <a:rPr lang="nb-NO" sz="700" u="none" strike="noStrike" dirty="0">
                          <a:effectLst/>
                        </a:rPr>
                        <a:t>I år 2021</a:t>
                      </a:r>
                      <a:endParaRPr lang="nb-NO" sz="700" b="1" i="0" u="none" strike="noStrike" dirty="0">
                        <a:solidFill>
                          <a:srgbClr val="3A7EC0"/>
                        </a:solidFill>
                        <a:effectLst/>
                        <a:latin typeface="Arial" panose="020B0604020202020204" pitchFamily="34" charset="0"/>
                      </a:endParaRPr>
                    </a:p>
                  </a:txBody>
                  <a:tcPr marL="66046" marR="5504" marT="5504" marB="0"/>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extLst>
                  <a:ext uri="{0D108BD9-81ED-4DB2-BD59-A6C34878D82A}">
                    <a16:rowId xmlns:a16="http://schemas.microsoft.com/office/drawing/2014/main" val="1124398322"/>
                  </a:ext>
                </a:extLst>
              </a:tr>
              <a:tr h="154334">
                <a:tc>
                  <a:txBody>
                    <a:bodyPr/>
                    <a:lstStyle/>
                    <a:p>
                      <a:pPr algn="l" fontAlgn="t"/>
                      <a:endParaRPr lang="nb-NO" sz="600" b="0" i="0" u="none" strike="noStrike">
                        <a:solidFill>
                          <a:srgbClr val="202020"/>
                        </a:solidFill>
                        <a:effectLst/>
                        <a:latin typeface="Arial" panose="020B0604020202020204" pitchFamily="34" charset="0"/>
                      </a:endParaRPr>
                    </a:p>
                  </a:txBody>
                  <a:tcPr marL="5504" marR="5504" marT="5504" marB="0"/>
                </a:tc>
                <a:tc gridSpan="4">
                  <a:txBody>
                    <a:bodyPr/>
                    <a:lstStyle/>
                    <a:p>
                      <a:pPr algn="l" fontAlgn="b"/>
                      <a:r>
                        <a:rPr lang="nb-NO" sz="600" b="1" u="none" strike="noStrike" dirty="0">
                          <a:effectLst/>
                        </a:rPr>
                        <a:t>UKENUMRE</a:t>
                      </a:r>
                      <a:endParaRPr lang="nb-NO" sz="600" b="1" i="0" u="none" strike="noStrike" dirty="0">
                        <a:solidFill>
                          <a:srgbClr val="FFFFFF"/>
                        </a:solidFill>
                        <a:effectLst/>
                        <a:latin typeface="Arial" panose="020B0604020202020204" pitchFamily="34" charset="0"/>
                      </a:endParaRPr>
                    </a:p>
                  </a:txBody>
                  <a:tcPr marL="5504" marR="5504" marT="5504" marB="0" anchor="b"/>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tc>
                  <a:txBody>
                    <a:bodyPr/>
                    <a:lstStyle/>
                    <a:p>
                      <a:pPr algn="l" fontAlgn="b"/>
                      <a:r>
                        <a:rPr lang="nb-NO" sz="600" u="none" strike="noStrike">
                          <a:effectLst/>
                        </a:rPr>
                        <a:t> </a:t>
                      </a:r>
                      <a:endParaRPr lang="nb-NO" sz="600" b="1" i="0" u="none" strike="noStrike">
                        <a:solidFill>
                          <a:srgbClr val="FFFFFF"/>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3352432057"/>
                  </a:ext>
                </a:extLst>
              </a:tr>
              <a:tr h="154334">
                <a:tc>
                  <a:txBody>
                    <a:bodyPr/>
                    <a:lstStyle/>
                    <a:p>
                      <a:pPr algn="l" fontAlgn="b"/>
                      <a:r>
                        <a:rPr lang="nb-NO" sz="600" b="1" u="sng" strike="noStrike" dirty="0">
                          <a:effectLst/>
                        </a:rPr>
                        <a:t>AKTIVITETER</a:t>
                      </a:r>
                      <a:endParaRPr lang="nb-NO" sz="600" b="1" i="0" u="sng" strike="noStrike" dirty="0">
                        <a:solidFill>
                          <a:srgbClr val="FFFFFF"/>
                        </a:solidFill>
                        <a:effectLst/>
                        <a:latin typeface="Arial" panose="020B0604020202020204" pitchFamily="34" charset="0"/>
                      </a:endParaRPr>
                    </a:p>
                  </a:txBody>
                  <a:tcPr marL="5504" marR="5504" marT="5504" marB="0" anchor="b"/>
                </a:tc>
                <a:tc>
                  <a:txBody>
                    <a:bodyPr/>
                    <a:lstStyle/>
                    <a:p>
                      <a:pPr algn="ctr" fontAlgn="b"/>
                      <a:r>
                        <a:rPr lang="nb-NO" sz="500" b="1" u="sng" strike="noStrike" dirty="0">
                          <a:effectLst/>
                        </a:rPr>
                        <a:t>1</a:t>
                      </a:r>
                      <a:endParaRPr lang="nb-NO" sz="500" b="1" i="0" u="sng"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2</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3</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dirty="0">
                          <a:effectLst/>
                        </a:rPr>
                        <a:t>4</a:t>
                      </a:r>
                      <a:endParaRPr lang="nb-NO" sz="500" b="1" i="0" u="sng"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5</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6</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7</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dirty="0">
                          <a:effectLst/>
                        </a:rPr>
                        <a:t>8</a:t>
                      </a:r>
                      <a:endParaRPr lang="nb-NO" sz="500" b="1" i="0" u="sng"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9</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dirty="0">
                          <a:effectLst/>
                        </a:rPr>
                        <a:t>10</a:t>
                      </a:r>
                      <a:endParaRPr lang="nb-NO" sz="500" b="1" i="0" u="sng"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11</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12</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13</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14</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15</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16</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dirty="0">
                          <a:effectLst/>
                        </a:rPr>
                        <a:t>17</a:t>
                      </a:r>
                      <a:endParaRPr lang="nb-NO" sz="500" b="1" i="0" u="sng"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18</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19</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20</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21</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22</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23</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24</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dirty="0">
                          <a:effectLst/>
                        </a:rPr>
                        <a:t>25</a:t>
                      </a:r>
                      <a:endParaRPr lang="nb-NO" sz="500" b="1" i="0" u="sng"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26</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27</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28</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29</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30</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31</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32</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33</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34</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35</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36</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37</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38</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39</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40</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41</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42</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43</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44</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45</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dirty="0">
                          <a:effectLst/>
                        </a:rPr>
                        <a:t>46</a:t>
                      </a:r>
                      <a:endParaRPr lang="nb-NO" sz="500" b="1" i="0" u="sng"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47</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dirty="0">
                          <a:effectLst/>
                        </a:rPr>
                        <a:t>48</a:t>
                      </a:r>
                      <a:endParaRPr lang="nb-NO" sz="500" b="1" i="0" u="sng"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dirty="0">
                          <a:effectLst/>
                        </a:rPr>
                        <a:t>49</a:t>
                      </a:r>
                      <a:endParaRPr lang="nb-NO" sz="500" b="1" i="0" u="sng"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dirty="0">
                          <a:effectLst/>
                        </a:rPr>
                        <a:t>50</a:t>
                      </a:r>
                      <a:endParaRPr lang="nb-NO" sz="500" b="1" i="0" u="sng"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a:effectLst/>
                        </a:rPr>
                        <a:t>51</a:t>
                      </a:r>
                      <a:endParaRPr lang="nb-NO" sz="500" b="1" i="0" u="sng"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500" b="1" u="sng" strike="noStrike" dirty="0">
                          <a:effectLst/>
                        </a:rPr>
                        <a:t>52</a:t>
                      </a:r>
                      <a:endParaRPr lang="nb-NO" sz="500" b="1" i="0" u="sng" strike="noStrike" dirty="0">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3483329986"/>
                  </a:ext>
                </a:extLst>
              </a:tr>
              <a:tr h="154334">
                <a:tc>
                  <a:txBody>
                    <a:bodyPr/>
                    <a:lstStyle/>
                    <a:p>
                      <a:pPr algn="l" fontAlgn="b"/>
                      <a:r>
                        <a:rPr lang="nb-NO" sz="600" b="1" u="none" strike="noStrike">
                          <a:effectLst/>
                        </a:rPr>
                        <a:t>[Hovedaktivitet]</a:t>
                      </a:r>
                      <a:endParaRPr lang="nb-NO" sz="600" b="1" i="0" u="none" strike="noStrike">
                        <a:solidFill>
                          <a:srgbClr val="FFFFFF"/>
                        </a:solidFill>
                        <a:effectLst/>
                        <a:latin typeface="Arial" panose="020B0604020202020204" pitchFamily="34" charset="0"/>
                      </a:endParaRPr>
                    </a:p>
                  </a:txBody>
                  <a:tcPr marL="5504" marR="5504" marT="5504" marB="0" anchor="b"/>
                </a:tc>
                <a:tc gridSpan="52">
                  <a:txBody>
                    <a:bodyPr/>
                    <a:lstStyle/>
                    <a:p>
                      <a:pPr algn="ctr" fontAlgn="b"/>
                      <a:r>
                        <a:rPr lang="nb-NO" sz="500" u="none" strike="noStrike" dirty="0">
                          <a:effectLst/>
                        </a:rPr>
                        <a:t> </a:t>
                      </a:r>
                      <a:endParaRPr lang="nb-NO" sz="500" b="0" i="0" u="none" strike="noStrike" dirty="0">
                        <a:solidFill>
                          <a:srgbClr val="202020"/>
                        </a:solidFill>
                        <a:effectLst/>
                        <a:latin typeface="Arial" panose="020B0604020202020204" pitchFamily="34" charset="0"/>
                      </a:endParaRPr>
                    </a:p>
                  </a:txBody>
                  <a:tcPr marL="5504" marR="5504" marT="5504" marB="0" anchor="b"/>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432686434"/>
                  </a:ext>
                </a:extLst>
              </a:tr>
              <a:tr h="146618">
                <a:tc>
                  <a:txBody>
                    <a:bodyPr/>
                    <a:lstStyle/>
                    <a:p>
                      <a:pPr algn="l" fontAlgn="b"/>
                      <a:r>
                        <a:rPr lang="nb-NO" sz="600" b="1" u="none" strike="noStrike" dirty="0">
                          <a:effectLst/>
                        </a:rPr>
                        <a:t>Plan for prosjektpresentasjon</a:t>
                      </a:r>
                      <a:endParaRPr lang="nb-NO" sz="600" b="1" i="0" u="none"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2694483365"/>
                  </a:ext>
                </a:extLst>
              </a:tr>
              <a:tr h="146618">
                <a:tc>
                  <a:txBody>
                    <a:bodyPr/>
                    <a:lstStyle/>
                    <a:p>
                      <a:pPr algn="l" fontAlgn="b"/>
                      <a:r>
                        <a:rPr lang="nb-NO" sz="600" b="1" u="none" strike="noStrike">
                          <a:effectLst/>
                        </a:rPr>
                        <a:t>Forankring av Bærekraftig økonomisk handlingsplan</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2474839103"/>
                  </a:ext>
                </a:extLst>
              </a:tr>
              <a:tr h="146618">
                <a:tc>
                  <a:txBody>
                    <a:bodyPr/>
                    <a:lstStyle/>
                    <a:p>
                      <a:pPr algn="l" fontAlgn="b"/>
                      <a:r>
                        <a:rPr lang="nb-NO" sz="600" b="1" u="none" strike="noStrike">
                          <a:effectLst/>
                        </a:rPr>
                        <a:t>Sette sammen team i utvalgte/prioriterte områder</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1609553502"/>
                  </a:ext>
                </a:extLst>
              </a:tr>
              <a:tr h="146618">
                <a:tc>
                  <a:txBody>
                    <a:bodyPr/>
                    <a:lstStyle/>
                    <a:p>
                      <a:pPr algn="l" fontAlgn="b"/>
                      <a:r>
                        <a:rPr lang="nb-NO" sz="600" b="1" u="none" strike="noStrike">
                          <a:effectLst/>
                        </a:rPr>
                        <a:t>Første ordinære teamsmøte, settes agenda og målsetning</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800" b="1" u="none" strike="noStrike" dirty="0">
                          <a:solidFill>
                            <a:schemeClr val="tx1"/>
                          </a:solidFill>
                          <a:effectLst/>
                        </a:rPr>
                        <a:t>m</a:t>
                      </a:r>
                      <a:endParaRPr lang="nb-NO" sz="800" b="1" i="0" u="none" strike="noStrike" dirty="0">
                        <a:solidFill>
                          <a:schemeClr val="tx1"/>
                        </a:solidFill>
                        <a:effectLst/>
                        <a:latin typeface="Arial" panose="020B0604020202020204" pitchFamily="34" charset="0"/>
                      </a:endParaRPr>
                    </a:p>
                  </a:txBody>
                  <a:tcPr marL="5504" marR="5504" marT="5504" marB="0" anchor="b"/>
                </a:tc>
                <a:tc>
                  <a:txBody>
                    <a:bodyPr/>
                    <a:lstStyle/>
                    <a:p>
                      <a:pPr algn="ctr" fontAlgn="b"/>
                      <a:r>
                        <a:rPr lang="nb-NO" sz="600" u="none" strike="noStrike" dirty="0">
                          <a:effectLst/>
                        </a:rPr>
                        <a:t> </a:t>
                      </a:r>
                      <a:endParaRPr lang="nb-NO" sz="600" b="0" i="0" u="none"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213541287"/>
                  </a:ext>
                </a:extLst>
              </a:tr>
              <a:tr h="146618">
                <a:tc>
                  <a:txBody>
                    <a:bodyPr/>
                    <a:lstStyle/>
                    <a:p>
                      <a:pPr algn="l" fontAlgn="b"/>
                      <a:r>
                        <a:rPr lang="nb-NO" sz="600" b="1" u="none" strike="noStrike">
                          <a:effectLst/>
                        </a:rPr>
                        <a:t>Teamarbeid, fokus på innsikt og dagens tjenester</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2580834043"/>
                  </a:ext>
                </a:extLst>
              </a:tr>
              <a:tr h="146618">
                <a:tc>
                  <a:txBody>
                    <a:bodyPr/>
                    <a:lstStyle/>
                    <a:p>
                      <a:pPr algn="l" fontAlgn="b"/>
                      <a:r>
                        <a:rPr lang="nb-NO" sz="600" b="1" u="none" strike="noStrike">
                          <a:effectLst/>
                        </a:rPr>
                        <a:t>Teamarbeid, fokus på innsikt og dagens tjenester</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dirty="0">
                          <a:effectLst/>
                        </a:rPr>
                        <a:t> </a:t>
                      </a:r>
                      <a:endParaRPr lang="nb-NO" sz="600" b="0" i="0" u="none"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3570560086"/>
                  </a:ext>
                </a:extLst>
              </a:tr>
              <a:tr h="146618">
                <a:tc>
                  <a:txBody>
                    <a:bodyPr/>
                    <a:lstStyle/>
                    <a:p>
                      <a:pPr algn="l" fontAlgn="b"/>
                      <a:r>
                        <a:rPr lang="nb-NO" sz="600" b="1" u="none" strike="noStrike" dirty="0">
                          <a:effectLst/>
                        </a:rPr>
                        <a:t>Lære av andre, statistikk og tall (hospitering </a:t>
                      </a:r>
                      <a:r>
                        <a:rPr lang="nb-NO" sz="600" b="1" u="none" strike="noStrike" dirty="0" err="1">
                          <a:effectLst/>
                        </a:rPr>
                        <a:t>etc</a:t>
                      </a:r>
                      <a:r>
                        <a:rPr lang="nb-NO" sz="600" b="1" u="none" strike="noStrike" dirty="0">
                          <a:effectLst/>
                        </a:rPr>
                        <a:t>)</a:t>
                      </a:r>
                      <a:endParaRPr lang="nb-NO" sz="600" b="1" i="0" u="none"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3428952882"/>
                  </a:ext>
                </a:extLst>
              </a:tr>
              <a:tr h="146618">
                <a:tc>
                  <a:txBody>
                    <a:bodyPr/>
                    <a:lstStyle/>
                    <a:p>
                      <a:pPr algn="l" fontAlgn="b"/>
                      <a:r>
                        <a:rPr lang="nb-NO" sz="600" b="1" u="none" strike="noStrike">
                          <a:effectLst/>
                        </a:rPr>
                        <a:t>Lære av andre, statistikk og tall (hospitering etc)</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1824842814"/>
                  </a:ext>
                </a:extLst>
              </a:tr>
              <a:tr h="146618">
                <a:tc>
                  <a:txBody>
                    <a:bodyPr/>
                    <a:lstStyle/>
                    <a:p>
                      <a:pPr algn="l" fontAlgn="b"/>
                      <a:r>
                        <a:rPr lang="nb-NO" sz="600" b="1" u="none" strike="noStrike">
                          <a:effectLst/>
                        </a:rPr>
                        <a:t>Teamarbeid, fokus på å utforske gevinster (kostn, tid, kvalitet)</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dirty="0">
                          <a:effectLst/>
                        </a:rPr>
                        <a:t> </a:t>
                      </a:r>
                      <a:endParaRPr lang="nb-NO" sz="600" b="0" i="0" u="none"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1311401332"/>
                  </a:ext>
                </a:extLst>
              </a:tr>
              <a:tr h="146618">
                <a:tc>
                  <a:txBody>
                    <a:bodyPr/>
                    <a:lstStyle/>
                    <a:p>
                      <a:pPr algn="l" fontAlgn="b"/>
                      <a:r>
                        <a:rPr lang="nb-NO" sz="600" b="1" u="none" strike="noStrike">
                          <a:effectLst/>
                        </a:rPr>
                        <a:t>Teamarbeid, analysere og oppsummere</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800" b="1" u="none" strike="noStrike" dirty="0">
                          <a:solidFill>
                            <a:schemeClr val="tx1"/>
                          </a:solidFill>
                          <a:effectLst/>
                        </a:rPr>
                        <a:t>m</a:t>
                      </a:r>
                      <a:endParaRPr lang="nb-NO" sz="800" b="1" i="0" u="none" strike="noStrike" dirty="0">
                        <a:solidFill>
                          <a:schemeClr val="tx1"/>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1408506073"/>
                  </a:ext>
                </a:extLst>
              </a:tr>
              <a:tr h="154334">
                <a:tc>
                  <a:txBody>
                    <a:bodyPr/>
                    <a:lstStyle/>
                    <a:p>
                      <a:pPr algn="l" fontAlgn="b"/>
                      <a:r>
                        <a:rPr lang="nb-NO" sz="600" b="1" u="none" strike="noStrike">
                          <a:effectLst/>
                        </a:rPr>
                        <a:t>[Hovedaktivitet]</a:t>
                      </a:r>
                      <a:endParaRPr lang="nb-NO" sz="600" b="1" i="0" u="none" strike="noStrike">
                        <a:solidFill>
                          <a:srgbClr val="FFFFFF"/>
                        </a:solidFill>
                        <a:effectLst/>
                        <a:latin typeface="Arial" panose="020B0604020202020204" pitchFamily="34" charset="0"/>
                      </a:endParaRPr>
                    </a:p>
                  </a:txBody>
                  <a:tcPr marL="5504" marR="5504" marT="5504" marB="0" anchor="b"/>
                </a:tc>
                <a:tc gridSpan="52">
                  <a:txBody>
                    <a:bodyPr/>
                    <a:lstStyle/>
                    <a:p>
                      <a:pPr algn="ctr" fontAlgn="b"/>
                      <a:r>
                        <a:rPr lang="nb-NO" sz="500" u="none" strike="noStrike">
                          <a:effectLst/>
                        </a:rPr>
                        <a:t> </a:t>
                      </a:r>
                      <a:endParaRPr lang="nb-NO" sz="500" b="0" i="0" u="none" strike="noStrike">
                        <a:solidFill>
                          <a:srgbClr val="202020"/>
                        </a:solidFill>
                        <a:effectLst/>
                        <a:latin typeface="Arial" panose="020B0604020202020204" pitchFamily="34" charset="0"/>
                      </a:endParaRPr>
                    </a:p>
                  </a:txBody>
                  <a:tcPr marL="5504" marR="5504" marT="5504" marB="0" anchor="b"/>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739556839"/>
                  </a:ext>
                </a:extLst>
              </a:tr>
              <a:tr h="146618">
                <a:tc>
                  <a:txBody>
                    <a:bodyPr/>
                    <a:lstStyle/>
                    <a:p>
                      <a:pPr algn="l" fontAlgn="b"/>
                      <a:r>
                        <a:rPr lang="nb-NO" sz="600" b="1" u="none" strike="noStrike">
                          <a:effectLst/>
                        </a:rPr>
                        <a:t>Planlegging av work-shoper</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2130753875"/>
                  </a:ext>
                </a:extLst>
              </a:tr>
              <a:tr h="146618">
                <a:tc>
                  <a:txBody>
                    <a:bodyPr/>
                    <a:lstStyle/>
                    <a:p>
                      <a:pPr algn="l" fontAlgn="b"/>
                      <a:r>
                        <a:rPr lang="nb-NO" sz="600" b="1" u="none" strike="noStrike">
                          <a:effectLst/>
                        </a:rPr>
                        <a:t>Teamarbeid, tjenesteutvikling, idemyldring i workshop</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960550772"/>
                  </a:ext>
                </a:extLst>
              </a:tr>
              <a:tr h="146618">
                <a:tc>
                  <a:txBody>
                    <a:bodyPr/>
                    <a:lstStyle/>
                    <a:p>
                      <a:pPr algn="l" fontAlgn="b"/>
                      <a:r>
                        <a:rPr lang="nb-NO" sz="600" b="1" u="none" strike="noStrike">
                          <a:effectLst/>
                        </a:rPr>
                        <a:t>Teamarbeid, tjenesteutvikling, idemyldring i workshop</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4231498870"/>
                  </a:ext>
                </a:extLst>
              </a:tr>
              <a:tr h="146618">
                <a:tc>
                  <a:txBody>
                    <a:bodyPr/>
                    <a:lstStyle/>
                    <a:p>
                      <a:pPr algn="l" fontAlgn="b"/>
                      <a:r>
                        <a:rPr lang="nb-NO" sz="600" b="1" u="none" strike="noStrike">
                          <a:effectLst/>
                        </a:rPr>
                        <a:t>Valg av testing i enkelte/flere områder</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800" b="1" u="none" strike="noStrike" dirty="0">
                          <a:effectLst/>
                        </a:rPr>
                        <a:t>m</a:t>
                      </a:r>
                      <a:endParaRPr lang="nb-NO" sz="800" b="1" i="0" u="none" strike="noStrike" dirty="0">
                        <a:solidFill>
                          <a:srgbClr val="575757"/>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3920437653"/>
                  </a:ext>
                </a:extLst>
              </a:tr>
              <a:tr h="146618">
                <a:tc>
                  <a:txBody>
                    <a:bodyPr/>
                    <a:lstStyle/>
                    <a:p>
                      <a:pPr algn="l" fontAlgn="b"/>
                      <a:r>
                        <a:rPr lang="nb-NO" sz="600" b="1" u="none" strike="noStrike">
                          <a:effectLst/>
                        </a:rPr>
                        <a:t>Testing i ett område</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2098887263"/>
                  </a:ext>
                </a:extLst>
              </a:tr>
              <a:tr h="146618">
                <a:tc>
                  <a:txBody>
                    <a:bodyPr/>
                    <a:lstStyle/>
                    <a:p>
                      <a:pPr algn="l" fontAlgn="b"/>
                      <a:r>
                        <a:rPr lang="nb-NO" sz="600" b="1" u="none" strike="noStrike">
                          <a:effectLst/>
                        </a:rPr>
                        <a:t>Testing i et annet område</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3594665294"/>
                  </a:ext>
                </a:extLst>
              </a:tr>
              <a:tr h="146618">
                <a:tc>
                  <a:txBody>
                    <a:bodyPr/>
                    <a:lstStyle/>
                    <a:p>
                      <a:pPr algn="l" fontAlgn="b"/>
                      <a:r>
                        <a:rPr lang="nb-NO" sz="600" b="1" u="none" strike="noStrike">
                          <a:effectLst/>
                        </a:rPr>
                        <a:t>Teamarbeid, evaluering og analyse av testingen</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3393376912"/>
                  </a:ext>
                </a:extLst>
              </a:tr>
              <a:tr h="146618">
                <a:tc>
                  <a:txBody>
                    <a:bodyPr/>
                    <a:lstStyle/>
                    <a:p>
                      <a:pPr algn="l" fontAlgn="b"/>
                      <a:r>
                        <a:rPr lang="nb-NO" sz="600" b="1" u="none" strike="noStrike">
                          <a:effectLst/>
                        </a:rPr>
                        <a:t>Teamarbeid, evaluering og analyse av testingen</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2628991056"/>
                  </a:ext>
                </a:extLst>
              </a:tr>
              <a:tr h="146618">
                <a:tc>
                  <a:txBody>
                    <a:bodyPr/>
                    <a:lstStyle/>
                    <a:p>
                      <a:pPr algn="l" fontAlgn="b"/>
                      <a:r>
                        <a:rPr lang="nb-NO" sz="600" b="1" u="none" strike="noStrike">
                          <a:effectLst/>
                        </a:rPr>
                        <a:t>Teamarbeid, definere rutiner og ansvar/roller.</a:t>
                      </a:r>
                      <a:endParaRPr lang="nb-NO" sz="600" b="1"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x</a:t>
                      </a:r>
                      <a:endParaRPr lang="nb-NO" sz="600" b="0" i="0" u="none" strike="noStrike">
                        <a:solidFill>
                          <a:srgbClr val="ABD0EA"/>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414995851"/>
                  </a:ext>
                </a:extLst>
              </a:tr>
              <a:tr h="146618">
                <a:tc>
                  <a:txBody>
                    <a:bodyPr/>
                    <a:lstStyle/>
                    <a:p>
                      <a:pPr algn="l" fontAlgn="b"/>
                      <a:r>
                        <a:rPr lang="nb-NO" sz="600" b="1" u="none" strike="noStrike" dirty="0">
                          <a:effectLst/>
                        </a:rPr>
                        <a:t>Gevinstrealisering, ny tjenestereise, gevinstverktøy</a:t>
                      </a:r>
                      <a:endParaRPr lang="nb-NO" sz="600" b="1" i="0" u="none"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800" b="1" u="none" strike="noStrike" dirty="0">
                          <a:effectLst/>
                        </a:rPr>
                        <a:t>m</a:t>
                      </a:r>
                      <a:endParaRPr lang="nb-NO" sz="800" b="1" i="0" u="none" strike="noStrike" dirty="0">
                        <a:solidFill>
                          <a:srgbClr val="575757"/>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dirty="0">
                          <a:effectLst/>
                        </a:rPr>
                        <a:t> </a:t>
                      </a:r>
                      <a:endParaRPr lang="nb-NO" sz="600" b="0" i="0" u="none" strike="noStrike" dirty="0">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a:effectLst/>
                        </a:rPr>
                        <a:t> </a:t>
                      </a:r>
                      <a:endParaRPr lang="nb-NO" sz="600" b="0" i="0" u="none" strike="noStrike">
                        <a:solidFill>
                          <a:srgbClr val="202020"/>
                        </a:solidFill>
                        <a:effectLst/>
                        <a:latin typeface="Arial" panose="020B0604020202020204" pitchFamily="34" charset="0"/>
                      </a:endParaRPr>
                    </a:p>
                  </a:txBody>
                  <a:tcPr marL="5504" marR="5504" marT="5504" marB="0" anchor="b"/>
                </a:tc>
                <a:tc>
                  <a:txBody>
                    <a:bodyPr/>
                    <a:lstStyle/>
                    <a:p>
                      <a:pPr algn="ctr" fontAlgn="b"/>
                      <a:r>
                        <a:rPr lang="nb-NO" sz="600" u="none" strike="noStrike" dirty="0">
                          <a:effectLst/>
                        </a:rPr>
                        <a:t> </a:t>
                      </a:r>
                      <a:endParaRPr lang="nb-NO" sz="600" b="0" i="0" u="none" strike="noStrike" dirty="0">
                        <a:solidFill>
                          <a:srgbClr val="202020"/>
                        </a:solidFill>
                        <a:effectLst/>
                        <a:latin typeface="Arial" panose="020B0604020202020204" pitchFamily="34" charset="0"/>
                      </a:endParaRPr>
                    </a:p>
                  </a:txBody>
                  <a:tcPr marL="5504" marR="5504" marT="5504" marB="0" anchor="b"/>
                </a:tc>
                <a:extLst>
                  <a:ext uri="{0D108BD9-81ED-4DB2-BD59-A6C34878D82A}">
                    <a16:rowId xmlns:a16="http://schemas.microsoft.com/office/drawing/2014/main" val="1474791709"/>
                  </a:ext>
                </a:extLst>
              </a:tr>
            </a:tbl>
          </a:graphicData>
        </a:graphic>
      </p:graphicFrame>
    </p:spTree>
    <p:extLst>
      <p:ext uri="{BB962C8B-B14F-4D97-AF65-F5344CB8AC3E}">
        <p14:creationId xmlns:p14="http://schemas.microsoft.com/office/powerpoint/2010/main" val="1799521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Agenda</a:t>
            </a:r>
          </a:p>
        </p:txBody>
      </p:sp>
      <p:sp>
        <p:nvSpPr>
          <p:cNvPr id="3" name="Plassholder for innhold 2"/>
          <p:cNvSpPr>
            <a:spLocks noGrp="1"/>
          </p:cNvSpPr>
          <p:nvPr>
            <p:ph sz="half" idx="1"/>
          </p:nvPr>
        </p:nvSpPr>
        <p:spPr/>
        <p:txBody>
          <a:bodyPr>
            <a:normAutofit/>
          </a:bodyPr>
          <a:lstStyle/>
          <a:p>
            <a:pPr marL="457200" indent="-457200">
              <a:buFont typeface="+mj-lt"/>
              <a:buAutoNum type="arabicPeriod"/>
            </a:pPr>
            <a:r>
              <a:rPr lang="nb-NO" sz="2000" dirty="0"/>
              <a:t>Innledning.</a:t>
            </a:r>
          </a:p>
          <a:p>
            <a:pPr marL="457200" indent="-457200">
              <a:buFont typeface="+mj-lt"/>
              <a:buAutoNum type="arabicPeriod"/>
            </a:pPr>
            <a:r>
              <a:rPr lang="nb-NO" sz="2000" dirty="0"/>
              <a:t>Utfordringsbildet.</a:t>
            </a:r>
          </a:p>
          <a:p>
            <a:pPr marL="457200" indent="-457200">
              <a:buFont typeface="+mj-lt"/>
              <a:buAutoNum type="arabicPeriod"/>
            </a:pPr>
            <a:r>
              <a:rPr lang="nb-NO" sz="2000" dirty="0"/>
              <a:t>Mål for prosjektet.</a:t>
            </a:r>
          </a:p>
          <a:p>
            <a:pPr marL="457200" indent="-457200">
              <a:buFont typeface="+mj-lt"/>
              <a:buAutoNum type="arabicPeriod"/>
            </a:pPr>
            <a:r>
              <a:rPr lang="nb-NO" sz="2000" dirty="0"/>
              <a:t>Tilnærming til Prosjektet.</a:t>
            </a:r>
          </a:p>
          <a:p>
            <a:pPr marL="457200" indent="-457200">
              <a:buFont typeface="+mj-lt"/>
              <a:buAutoNum type="arabicPeriod"/>
            </a:pPr>
            <a:r>
              <a:rPr lang="nb-NO" sz="2000" dirty="0"/>
              <a:t>Neste steg.</a:t>
            </a:r>
          </a:p>
        </p:txBody>
      </p:sp>
      <p:pic>
        <p:nvPicPr>
          <p:cNvPr id="4" name="Bilde 3">
            <a:extLst>
              <a:ext uri="{FF2B5EF4-FFF2-40B4-BE49-F238E27FC236}">
                <a16:creationId xmlns:a16="http://schemas.microsoft.com/office/drawing/2014/main" id="{1127CC39-FB79-4140-9C89-814D2C47A24D}"/>
              </a:ext>
            </a:extLst>
          </p:cNvPr>
          <p:cNvPicPr>
            <a:picLocks noChangeAspect="1"/>
          </p:cNvPicPr>
          <p:nvPr/>
        </p:nvPicPr>
        <p:blipFill>
          <a:blip r:embed="rId2"/>
          <a:stretch>
            <a:fillRect/>
          </a:stretch>
        </p:blipFill>
        <p:spPr>
          <a:xfrm>
            <a:off x="0" y="4982191"/>
            <a:ext cx="12192000" cy="1011949"/>
          </a:xfrm>
          <a:prstGeom prst="rect">
            <a:avLst/>
          </a:prstGeom>
        </p:spPr>
      </p:pic>
    </p:spTree>
    <p:extLst>
      <p:ext uri="{BB962C8B-B14F-4D97-AF65-F5344CB8AC3E}">
        <p14:creationId xmlns:p14="http://schemas.microsoft.com/office/powerpoint/2010/main" val="1538014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890BDEF-816D-46C1-8252-E04B5154D378}"/>
              </a:ext>
            </a:extLst>
          </p:cNvPr>
          <p:cNvSpPr>
            <a:spLocks noGrp="1"/>
          </p:cNvSpPr>
          <p:nvPr>
            <p:ph type="title"/>
          </p:nvPr>
        </p:nvSpPr>
        <p:spPr>
          <a:xfrm>
            <a:off x="714741" y="300893"/>
            <a:ext cx="5099905" cy="530225"/>
          </a:xfrm>
        </p:spPr>
        <p:txBody>
          <a:bodyPr vert="horz" lIns="91440" tIns="45720" rIns="91440" bIns="45720" rtlCol="0" anchor="b">
            <a:normAutofit fontScale="90000"/>
          </a:bodyPr>
          <a:lstStyle/>
          <a:p>
            <a:r>
              <a:rPr lang="nb-NO" kern="1200" dirty="0">
                <a:latin typeface="Calibri" panose="020F0502020204030204" pitchFamily="34" charset="0"/>
                <a:ea typeface="Baskerville" charset="0"/>
                <a:cs typeface="Calibri" panose="020F0502020204030204" pitchFamily="34" charset="0"/>
              </a:rPr>
              <a:t>5. Neste steg…</a:t>
            </a:r>
          </a:p>
        </p:txBody>
      </p:sp>
      <p:sp>
        <p:nvSpPr>
          <p:cNvPr id="6" name="Text Placeholder 4">
            <a:extLst>
              <a:ext uri="{FF2B5EF4-FFF2-40B4-BE49-F238E27FC236}">
                <a16:creationId xmlns:a16="http://schemas.microsoft.com/office/drawing/2014/main" id="{528CEA20-C24E-42E3-B327-D991AD91910A}"/>
              </a:ext>
            </a:extLst>
          </p:cNvPr>
          <p:cNvSpPr>
            <a:spLocks noGrp="1"/>
          </p:cNvSpPr>
          <p:nvPr>
            <p:ph type="body" sz="half" idx="2"/>
          </p:nvPr>
        </p:nvSpPr>
        <p:spPr>
          <a:xfrm>
            <a:off x="714741" y="2850844"/>
            <a:ext cx="3932237" cy="2666818"/>
          </a:xfrm>
        </p:spPr>
        <p:txBody>
          <a:bodyPr vert="horz" lIns="91440" tIns="45720" rIns="91440" bIns="45720" rtlCol="0">
            <a:normAutofit/>
          </a:bodyPr>
          <a:lstStyle/>
          <a:p>
            <a:r>
              <a:rPr lang="nb-NO" kern="1200" dirty="0">
                <a:latin typeface="Calibri" panose="020F0502020204030204" pitchFamily="34" charset="0"/>
                <a:ea typeface="Open Sans" charset="0"/>
                <a:cs typeface="Calibri" panose="020F0502020204030204" pitchFamily="34" charset="0"/>
              </a:rPr>
              <a:t>Prosjektleder følger Prosjektplan, og vil bruke  «Veikart for tjenesteinnovasjon» som veiledning.</a:t>
            </a:r>
          </a:p>
        </p:txBody>
      </p:sp>
      <p:graphicFrame>
        <p:nvGraphicFramePr>
          <p:cNvPr id="9" name="Text Placeholder 3">
            <a:extLst>
              <a:ext uri="{FF2B5EF4-FFF2-40B4-BE49-F238E27FC236}">
                <a16:creationId xmlns:a16="http://schemas.microsoft.com/office/drawing/2014/main" id="{731A95E7-4E08-4C32-AA54-776DB470F9DD}"/>
              </a:ext>
            </a:extLst>
          </p:cNvPr>
          <p:cNvGraphicFramePr/>
          <p:nvPr>
            <p:extLst>
              <p:ext uri="{D42A27DB-BD31-4B8C-83A1-F6EECF244321}">
                <p14:modId xmlns:p14="http://schemas.microsoft.com/office/powerpoint/2010/main" val="750951239"/>
              </p:ext>
            </p:extLst>
          </p:nvPr>
        </p:nvGraphicFramePr>
        <p:xfrm>
          <a:off x="5183188" y="987425"/>
          <a:ext cx="6172200" cy="4708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567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CEF085C-6FD9-45D7-86BF-685154C05BF8}"/>
              </a:ext>
            </a:extLst>
          </p:cNvPr>
          <p:cNvSpPr>
            <a:spLocks noGrp="1"/>
          </p:cNvSpPr>
          <p:nvPr>
            <p:ph type="title"/>
          </p:nvPr>
        </p:nvSpPr>
        <p:spPr>
          <a:xfrm>
            <a:off x="914402" y="146294"/>
            <a:ext cx="10515600" cy="1325563"/>
          </a:xfrm>
        </p:spPr>
        <p:txBody>
          <a:bodyPr vert="horz" lIns="91440" tIns="45720" rIns="91440" bIns="45720" rtlCol="0" anchor="ctr">
            <a:normAutofit/>
          </a:bodyPr>
          <a:lstStyle/>
          <a:p>
            <a:r>
              <a:rPr lang="nb-NO" kern="1200" dirty="0">
                <a:latin typeface="Calibri" panose="020F0502020204030204" pitchFamily="34" charset="0"/>
                <a:ea typeface="Baskerville" charset="0"/>
                <a:cs typeface="Calibri" panose="020F0502020204030204" pitchFamily="34" charset="0"/>
              </a:rPr>
              <a:t>Kartet som viser rett vei…</a:t>
            </a:r>
          </a:p>
        </p:txBody>
      </p:sp>
      <p:sp>
        <p:nvSpPr>
          <p:cNvPr id="11" name="Text Placeholder 4">
            <a:extLst>
              <a:ext uri="{FF2B5EF4-FFF2-40B4-BE49-F238E27FC236}">
                <a16:creationId xmlns:a16="http://schemas.microsoft.com/office/drawing/2014/main" id="{66EFA43F-204C-499D-BA52-437C50DBCDAB}"/>
              </a:ext>
            </a:extLst>
          </p:cNvPr>
          <p:cNvSpPr>
            <a:spLocks noGrp="1"/>
          </p:cNvSpPr>
          <p:nvPr>
            <p:ph sz="half" idx="1"/>
          </p:nvPr>
        </p:nvSpPr>
        <p:spPr>
          <a:xfrm>
            <a:off x="549031" y="2857256"/>
            <a:ext cx="4702907" cy="1472467"/>
          </a:xfrm>
        </p:spPr>
        <p:txBody>
          <a:bodyPr vert="horz" lIns="91440" tIns="45720" rIns="91440" bIns="45720" rtlCol="0">
            <a:normAutofit/>
          </a:bodyPr>
          <a:lstStyle/>
          <a:p>
            <a:pPr marL="0" indent="0" algn="ctr">
              <a:buNone/>
            </a:pPr>
            <a:r>
              <a:rPr lang="nb-NO" dirty="0"/>
              <a:t>Overgangen fra fase 1 til fase 2, ifølge </a:t>
            </a:r>
          </a:p>
          <a:p>
            <a:pPr marL="0" indent="0" algn="ctr">
              <a:buNone/>
            </a:pPr>
            <a:r>
              <a:rPr lang="nb-NO" dirty="0"/>
              <a:t>Veikart for Tjenesteinnovasjon:</a:t>
            </a:r>
          </a:p>
        </p:txBody>
      </p:sp>
      <p:sp>
        <p:nvSpPr>
          <p:cNvPr id="12" name="Text Placeholder 3">
            <a:extLst>
              <a:ext uri="{FF2B5EF4-FFF2-40B4-BE49-F238E27FC236}">
                <a16:creationId xmlns:a16="http://schemas.microsoft.com/office/drawing/2014/main" id="{3376418D-B9F2-4D38-B575-B36FAE1989A7}"/>
              </a:ext>
            </a:extLst>
          </p:cNvPr>
          <p:cNvSpPr txBox="1">
            <a:spLocks/>
          </p:cNvSpPr>
          <p:nvPr/>
        </p:nvSpPr>
        <p:spPr>
          <a:xfrm>
            <a:off x="5974622" y="1562493"/>
            <a:ext cx="5725009" cy="4330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E6DAD"/>
              </a:buClr>
              <a:buFont typeface="Arial"/>
              <a:buChar char="•"/>
              <a:defRPr sz="2800" kern="1200">
                <a:solidFill>
                  <a:srgbClr val="3F464B"/>
                </a:solidFill>
                <a:latin typeface="Cabin" pitchFamily="2" charset="77"/>
                <a:ea typeface="Open Sans" charset="0"/>
                <a:cs typeface="Open Sans" charset="0"/>
              </a:defRPr>
            </a:lvl1pPr>
            <a:lvl2pPr marL="685800" indent="-228600" algn="l" defTabSz="914400" rtl="0" eaLnBrk="1" latinLnBrk="0" hangingPunct="1">
              <a:lnSpc>
                <a:spcPct val="90000"/>
              </a:lnSpc>
              <a:spcBef>
                <a:spcPts val="500"/>
              </a:spcBef>
              <a:buClr>
                <a:srgbClr val="0E6DAD"/>
              </a:buClr>
              <a:buFont typeface="Arial"/>
              <a:buChar char="•"/>
              <a:defRPr sz="2400" kern="1200">
                <a:solidFill>
                  <a:srgbClr val="3F464B"/>
                </a:solidFill>
                <a:latin typeface="Cabin" pitchFamily="2" charset="77"/>
                <a:ea typeface="Open Sans" charset="0"/>
                <a:cs typeface="Open Sans" charset="0"/>
              </a:defRPr>
            </a:lvl2pPr>
            <a:lvl3pPr marL="1143000" indent="-228600" algn="l" defTabSz="914400" rtl="0" eaLnBrk="1" latinLnBrk="0" hangingPunct="1">
              <a:lnSpc>
                <a:spcPct val="90000"/>
              </a:lnSpc>
              <a:spcBef>
                <a:spcPts val="500"/>
              </a:spcBef>
              <a:buClr>
                <a:srgbClr val="0E6DAD"/>
              </a:buClr>
              <a:buFont typeface="Arial"/>
              <a:buChar char="•"/>
              <a:defRPr sz="2000" kern="1200">
                <a:solidFill>
                  <a:srgbClr val="3F464B"/>
                </a:solidFill>
                <a:latin typeface="Cabin" pitchFamily="2" charset="77"/>
                <a:ea typeface="Open Sans" charset="0"/>
                <a:cs typeface="Open Sans" charset="0"/>
              </a:defRPr>
            </a:lvl3pPr>
            <a:lvl4pPr marL="16002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4pPr>
            <a:lvl5pPr marL="20574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r>
              <a:rPr lang="nb-NO" sz="1600" dirty="0">
                <a:latin typeface="Calibri" panose="020F0502020204030204" pitchFamily="34" charset="0"/>
                <a:cs typeface="Calibri" panose="020F0502020204030204" pitchFamily="34" charset="0"/>
              </a:rPr>
              <a:t>Milepæler, før igangsetting av fase 2 som er «Innsikt og Ide» som følger Prosjektplanen. Ifølge Prosjektplan skal følgende aktiviteter være etablert/gjennomført:</a:t>
            </a:r>
          </a:p>
          <a:p>
            <a:pPr>
              <a:buFontTx/>
              <a:buChar char="-"/>
            </a:pPr>
            <a:r>
              <a:rPr lang="nb-NO" sz="1600" dirty="0">
                <a:latin typeface="Calibri" panose="020F0502020204030204" pitchFamily="34" charset="0"/>
                <a:cs typeface="Calibri" panose="020F0502020204030204" pitchFamily="34" charset="0"/>
              </a:rPr>
              <a:t>Felles forståelse oppnådd av </a:t>
            </a:r>
            <a:r>
              <a:rPr lang="nb-NO" sz="1600" b="1" dirty="0">
                <a:latin typeface="Calibri" panose="020F0502020204030204" pitchFamily="34" charset="0"/>
                <a:cs typeface="Calibri" panose="020F0502020204030204" pitchFamily="34" charset="0"/>
              </a:rPr>
              <a:t>utfordringer</a:t>
            </a:r>
            <a:r>
              <a:rPr lang="nb-NO" sz="1600" dirty="0">
                <a:latin typeface="Calibri" panose="020F0502020204030204" pitchFamily="34" charset="0"/>
                <a:cs typeface="Calibri" panose="020F0502020204030204" pitchFamily="34" charset="0"/>
              </a:rPr>
              <a:t>, </a:t>
            </a:r>
            <a:r>
              <a:rPr lang="nb-NO" sz="1600" b="1" dirty="0">
                <a:latin typeface="Calibri" panose="020F0502020204030204" pitchFamily="34" charset="0"/>
                <a:cs typeface="Calibri" panose="020F0502020204030204" pitchFamily="34" charset="0"/>
              </a:rPr>
              <a:t>mål</a:t>
            </a:r>
            <a:r>
              <a:rPr lang="nb-NO" sz="1600" dirty="0">
                <a:latin typeface="Calibri" panose="020F0502020204030204" pitchFamily="34" charset="0"/>
                <a:cs typeface="Calibri" panose="020F0502020204030204" pitchFamily="34" charset="0"/>
              </a:rPr>
              <a:t> og </a:t>
            </a:r>
            <a:r>
              <a:rPr lang="nb-NO" sz="1600" b="1" dirty="0">
                <a:latin typeface="Calibri" panose="020F0502020204030204" pitchFamily="34" charset="0"/>
                <a:cs typeface="Calibri" panose="020F0502020204030204" pitchFamily="34" charset="0"/>
              </a:rPr>
              <a:t>prosjektplan</a:t>
            </a:r>
            <a:r>
              <a:rPr lang="nb-NO" sz="1600" dirty="0">
                <a:latin typeface="Calibri" panose="020F0502020204030204" pitchFamily="34" charset="0"/>
                <a:cs typeface="Calibri" panose="020F0502020204030204" pitchFamily="34" charset="0"/>
              </a:rPr>
              <a:t> i lederutvalget, </a:t>
            </a:r>
            <a:r>
              <a:rPr lang="nb-NO" sz="1600" dirty="0" err="1">
                <a:latin typeface="Calibri" panose="020F0502020204030204" pitchFamily="34" charset="0"/>
                <a:cs typeface="Calibri" panose="020F0502020204030204" pitchFamily="34" charset="0"/>
              </a:rPr>
              <a:t>ref</a:t>
            </a:r>
            <a:r>
              <a:rPr lang="nb-NO" sz="1600" dirty="0">
                <a:latin typeface="Calibri" panose="020F0502020204030204" pitchFamily="34" charset="0"/>
                <a:cs typeface="Calibri" panose="020F0502020204030204" pitchFamily="34" charset="0"/>
              </a:rPr>
              <a:t> prosjektpresentasjonen.</a:t>
            </a:r>
          </a:p>
          <a:p>
            <a:pPr>
              <a:buFontTx/>
              <a:buChar char="-"/>
            </a:pPr>
            <a:r>
              <a:rPr lang="nb-NO" sz="1600" dirty="0">
                <a:latin typeface="Calibri" panose="020F0502020204030204" pitchFamily="34" charset="0"/>
                <a:cs typeface="Calibri" panose="020F0502020204030204" pitchFamily="34" charset="0"/>
              </a:rPr>
              <a:t>Kartlegging og etablering av team, innen utvalgte områder på Helse og Oppvekst.</a:t>
            </a:r>
          </a:p>
          <a:p>
            <a:pPr>
              <a:buFontTx/>
              <a:buChar char="-"/>
            </a:pPr>
            <a:r>
              <a:rPr lang="nb-NO" sz="1600" dirty="0">
                <a:latin typeface="Calibri" panose="020F0502020204030204" pitchFamily="34" charset="0"/>
                <a:cs typeface="Calibri" panose="020F0502020204030204" pitchFamily="34" charset="0"/>
              </a:rPr>
              <a:t>Kartlegging av mulig gevinster i prioriterte områder, og en plan for å følge dem opp. Fokus på kostnader, tid og kvalitet.</a:t>
            </a:r>
          </a:p>
          <a:p>
            <a:pPr>
              <a:buFontTx/>
              <a:buChar char="-"/>
            </a:pPr>
            <a:r>
              <a:rPr lang="nb-NO" sz="1600" dirty="0">
                <a:latin typeface="Calibri" panose="020F0502020204030204" pitchFamily="34" charset="0"/>
                <a:cs typeface="Calibri" panose="020F0502020204030204" pitchFamily="34" charset="0"/>
              </a:rPr>
              <a:t>Oversikt over prosjekter og planer som går på tvers av dette prosjektet, og som kan bygges videre på. Er det andre offentlige etater/områder som jobber med det samme som oss?</a:t>
            </a:r>
          </a:p>
          <a:p>
            <a:pPr marL="0"/>
            <a:r>
              <a:rPr lang="nb-NO" sz="1600" dirty="0">
                <a:latin typeface="Calibri" panose="020F0502020204030204" pitchFamily="34" charset="0"/>
                <a:cs typeface="Calibri" panose="020F0502020204030204" pitchFamily="34" charset="0"/>
              </a:rPr>
              <a:t>Ifølge Prosjektplan vil fase 2 «innsikt og ide» settes i kraft uke 7.</a:t>
            </a:r>
          </a:p>
        </p:txBody>
      </p:sp>
    </p:spTree>
    <p:extLst>
      <p:ext uri="{BB962C8B-B14F-4D97-AF65-F5344CB8AC3E}">
        <p14:creationId xmlns:p14="http://schemas.microsoft.com/office/powerpoint/2010/main" val="506293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376418D-B9F2-4D38-B575-B36FAE1989A7}"/>
              </a:ext>
            </a:extLst>
          </p:cNvPr>
          <p:cNvSpPr txBox="1">
            <a:spLocks/>
          </p:cNvSpPr>
          <p:nvPr/>
        </p:nvSpPr>
        <p:spPr>
          <a:xfrm>
            <a:off x="6172202" y="1825625"/>
            <a:ext cx="5668347" cy="40619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E6DAD"/>
              </a:buClr>
              <a:buFont typeface="Arial"/>
              <a:buChar char="•"/>
              <a:defRPr sz="2800" kern="1200">
                <a:solidFill>
                  <a:srgbClr val="3F464B"/>
                </a:solidFill>
                <a:latin typeface="Cabin" pitchFamily="2" charset="77"/>
                <a:ea typeface="Open Sans" charset="0"/>
                <a:cs typeface="Open Sans" charset="0"/>
              </a:defRPr>
            </a:lvl1pPr>
            <a:lvl2pPr marL="685800" indent="-228600" algn="l" defTabSz="914400" rtl="0" eaLnBrk="1" latinLnBrk="0" hangingPunct="1">
              <a:lnSpc>
                <a:spcPct val="90000"/>
              </a:lnSpc>
              <a:spcBef>
                <a:spcPts val="500"/>
              </a:spcBef>
              <a:buClr>
                <a:srgbClr val="0E6DAD"/>
              </a:buClr>
              <a:buFont typeface="Arial"/>
              <a:buChar char="•"/>
              <a:defRPr sz="2400" kern="1200">
                <a:solidFill>
                  <a:srgbClr val="3F464B"/>
                </a:solidFill>
                <a:latin typeface="Cabin" pitchFamily="2" charset="77"/>
                <a:ea typeface="Open Sans" charset="0"/>
                <a:cs typeface="Open Sans" charset="0"/>
              </a:defRPr>
            </a:lvl2pPr>
            <a:lvl3pPr marL="1143000" indent="-228600" algn="l" defTabSz="914400" rtl="0" eaLnBrk="1" latinLnBrk="0" hangingPunct="1">
              <a:lnSpc>
                <a:spcPct val="90000"/>
              </a:lnSpc>
              <a:spcBef>
                <a:spcPts val="500"/>
              </a:spcBef>
              <a:buClr>
                <a:srgbClr val="0E6DAD"/>
              </a:buClr>
              <a:buFont typeface="Arial"/>
              <a:buChar char="•"/>
              <a:defRPr sz="2000" kern="1200">
                <a:solidFill>
                  <a:srgbClr val="3F464B"/>
                </a:solidFill>
                <a:latin typeface="Cabin" pitchFamily="2" charset="77"/>
                <a:ea typeface="Open Sans" charset="0"/>
                <a:cs typeface="Open Sans" charset="0"/>
              </a:defRPr>
            </a:lvl3pPr>
            <a:lvl4pPr marL="16002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4pPr>
            <a:lvl5pPr marL="20574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nb-NO" sz="1400" dirty="0">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E3E178E1-C173-43E5-8892-C2DCB0AAD0DB}"/>
              </a:ext>
            </a:extLst>
          </p:cNvPr>
          <p:cNvSpPr>
            <a:spLocks noGrp="1"/>
          </p:cNvSpPr>
          <p:nvPr>
            <p:ph type="title"/>
          </p:nvPr>
        </p:nvSpPr>
        <p:spPr>
          <a:xfrm>
            <a:off x="914402" y="223527"/>
            <a:ext cx="10515600" cy="744660"/>
          </a:xfrm>
        </p:spPr>
        <p:txBody>
          <a:bodyPr>
            <a:normAutofit/>
          </a:bodyPr>
          <a:lstStyle/>
          <a:p>
            <a:r>
              <a:rPr lang="nb-NO" dirty="0"/>
              <a:t>Viktige avklaringer og beslutninger…</a:t>
            </a:r>
          </a:p>
        </p:txBody>
      </p:sp>
      <p:sp>
        <p:nvSpPr>
          <p:cNvPr id="8" name="Text Placeholder 4">
            <a:extLst>
              <a:ext uri="{FF2B5EF4-FFF2-40B4-BE49-F238E27FC236}">
                <a16:creationId xmlns:a16="http://schemas.microsoft.com/office/drawing/2014/main" id="{BA88C373-9E63-4E90-851A-3424728C31ED}"/>
              </a:ext>
            </a:extLst>
          </p:cNvPr>
          <p:cNvSpPr>
            <a:spLocks noGrp="1"/>
          </p:cNvSpPr>
          <p:nvPr>
            <p:ph sz="half" idx="1"/>
          </p:nvPr>
        </p:nvSpPr>
        <p:spPr>
          <a:xfrm>
            <a:off x="329226" y="1085603"/>
            <a:ext cx="8143872" cy="417390"/>
          </a:xfrm>
        </p:spPr>
        <p:txBody>
          <a:bodyPr/>
          <a:lstStyle/>
          <a:p>
            <a:pPr marL="0" indent="0">
              <a:buNone/>
            </a:pPr>
            <a:r>
              <a:rPr lang="nb-NO" sz="2000" b="0" dirty="0"/>
              <a:t>Forutsetninger for videre framdrift i omstillingsprosjektet:</a:t>
            </a:r>
          </a:p>
        </p:txBody>
      </p:sp>
      <p:sp>
        <p:nvSpPr>
          <p:cNvPr id="9" name="Text Placeholder 3">
            <a:extLst>
              <a:ext uri="{FF2B5EF4-FFF2-40B4-BE49-F238E27FC236}">
                <a16:creationId xmlns:a16="http://schemas.microsoft.com/office/drawing/2014/main" id="{523FD021-CC71-424A-A692-47671811C9CD}"/>
              </a:ext>
            </a:extLst>
          </p:cNvPr>
          <p:cNvSpPr txBox="1">
            <a:spLocks/>
          </p:cNvSpPr>
          <p:nvPr/>
        </p:nvSpPr>
        <p:spPr>
          <a:xfrm>
            <a:off x="329226" y="1644590"/>
            <a:ext cx="10924928" cy="424302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Clr>
                <a:srgbClr val="0E6DAD"/>
              </a:buClr>
              <a:buFont typeface="Arial"/>
              <a:buChar char="•"/>
              <a:defRPr sz="2800" kern="1200">
                <a:solidFill>
                  <a:srgbClr val="3F464B"/>
                </a:solidFill>
                <a:latin typeface="Cabin" pitchFamily="2" charset="77"/>
                <a:ea typeface="Open Sans" charset="0"/>
                <a:cs typeface="Open Sans" charset="0"/>
              </a:defRPr>
            </a:lvl1pPr>
            <a:lvl2pPr marL="685800" indent="-228600" algn="l" defTabSz="914400" rtl="0" eaLnBrk="1" latinLnBrk="0" hangingPunct="1">
              <a:lnSpc>
                <a:spcPct val="90000"/>
              </a:lnSpc>
              <a:spcBef>
                <a:spcPts val="500"/>
              </a:spcBef>
              <a:buClr>
                <a:srgbClr val="0E6DAD"/>
              </a:buClr>
              <a:buFont typeface="Arial"/>
              <a:buChar char="•"/>
              <a:defRPr sz="2400" kern="1200">
                <a:solidFill>
                  <a:srgbClr val="3F464B"/>
                </a:solidFill>
                <a:latin typeface="Cabin" pitchFamily="2" charset="77"/>
                <a:ea typeface="Open Sans" charset="0"/>
                <a:cs typeface="Open Sans" charset="0"/>
              </a:defRPr>
            </a:lvl2pPr>
            <a:lvl3pPr marL="1143000" indent="-228600" algn="l" defTabSz="914400" rtl="0" eaLnBrk="1" latinLnBrk="0" hangingPunct="1">
              <a:lnSpc>
                <a:spcPct val="90000"/>
              </a:lnSpc>
              <a:spcBef>
                <a:spcPts val="500"/>
              </a:spcBef>
              <a:buClr>
                <a:srgbClr val="0E6DAD"/>
              </a:buClr>
              <a:buFont typeface="Arial"/>
              <a:buChar char="•"/>
              <a:defRPr sz="2000" kern="1200">
                <a:solidFill>
                  <a:srgbClr val="3F464B"/>
                </a:solidFill>
                <a:latin typeface="Cabin" pitchFamily="2" charset="77"/>
                <a:ea typeface="Open Sans" charset="0"/>
                <a:cs typeface="Open Sans" charset="0"/>
              </a:defRPr>
            </a:lvl3pPr>
            <a:lvl4pPr marL="16002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4pPr>
            <a:lvl5pPr marL="20574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nb-NO" sz="1200" dirty="0"/>
          </a:p>
          <a:p>
            <a:pPr marL="0" indent="0">
              <a:buFont typeface="Arial"/>
              <a:buNone/>
            </a:pPr>
            <a:r>
              <a:rPr lang="nb-NO" sz="1400" dirty="0"/>
              <a:t>1. </a:t>
            </a:r>
            <a:r>
              <a:rPr lang="nb-NO" sz="1500" b="1" u="sng" dirty="0"/>
              <a:t>Felles Forankring må etableres:</a:t>
            </a:r>
          </a:p>
          <a:p>
            <a:pPr marL="285750" indent="-285750">
              <a:buFontTx/>
              <a:buChar char="-"/>
            </a:pPr>
            <a:r>
              <a:rPr lang="nb-NO" sz="1300" dirty="0"/>
              <a:t>Svakheten med prosjektet er tiden vi er i, med korona-pandemien, som forsinker alt.</a:t>
            </a:r>
          </a:p>
          <a:p>
            <a:pPr marL="285750" indent="-285750">
              <a:buFontTx/>
              <a:buChar char="-"/>
            </a:pPr>
            <a:r>
              <a:rPr lang="nb-NO" sz="1300" dirty="0"/>
              <a:t>Opprinnelig «forpliktende økonomisk omstillingsplan» ble innstilt av Formannskapet februar 2020, og er enda ikke blitt vedtatt i kommunestyret.</a:t>
            </a:r>
          </a:p>
          <a:p>
            <a:pPr marL="285750" indent="-285750">
              <a:buFontTx/>
              <a:buChar char="-"/>
            </a:pPr>
            <a:r>
              <a:rPr lang="nb-NO" sz="1300" dirty="0"/>
              <a:t>Representantene i Formannskapet har nesten glemt hva de har innstilt, og når saken endelig  kommer opp i kommunestyret til vedtak, i desember 2020, må planen revideres.</a:t>
            </a:r>
          </a:p>
          <a:p>
            <a:pPr marL="285750" indent="-285750">
              <a:buFontTx/>
              <a:buChar char="-"/>
            </a:pPr>
            <a:r>
              <a:rPr lang="nb-NO" sz="1300" dirty="0"/>
              <a:t>Det går flere prosesser samtidig, som </a:t>
            </a:r>
            <a:r>
              <a:rPr lang="nb-NO" sz="1300" dirty="0" err="1"/>
              <a:t>f.eks</a:t>
            </a:r>
            <a:r>
              <a:rPr lang="nb-NO" sz="1300" dirty="0"/>
              <a:t> Agenda Kaupang, som må fullføres før det iverksettes nye prosesser.</a:t>
            </a:r>
          </a:p>
          <a:p>
            <a:pPr marL="285750" indent="-285750">
              <a:buFontTx/>
              <a:buChar char="-"/>
            </a:pPr>
            <a:r>
              <a:rPr lang="nb-NO" sz="1300" dirty="0"/>
              <a:t>Det har vært mye støy rundt tidligere Rådmann, som også stod bak tidligere innstilt omstillingsplan, og som har forsinket prosessen betydelig.</a:t>
            </a:r>
          </a:p>
          <a:p>
            <a:endParaRPr lang="nb-NO" sz="1300" dirty="0"/>
          </a:p>
          <a:p>
            <a:pPr marL="0" indent="0">
              <a:buFont typeface="Arial"/>
              <a:buNone/>
            </a:pPr>
            <a:r>
              <a:rPr lang="nb-NO" sz="1400" dirty="0"/>
              <a:t>2. </a:t>
            </a:r>
            <a:r>
              <a:rPr lang="nb-NO" sz="1500" b="1" u="sng" dirty="0"/>
              <a:t>Oppfølgning og tilbakemelding til prosjektleder:</a:t>
            </a:r>
          </a:p>
          <a:p>
            <a:pPr marL="285750" indent="-285750">
              <a:buFontTx/>
              <a:buChar char="-"/>
            </a:pPr>
            <a:r>
              <a:rPr lang="nb-NO" sz="1300" dirty="0"/>
              <a:t>Prosjektansvarlig = Kommunedirektør</a:t>
            </a:r>
          </a:p>
          <a:p>
            <a:pPr marL="285750" indent="-285750">
              <a:buFontTx/>
              <a:buChar char="-"/>
            </a:pPr>
            <a:r>
              <a:rPr lang="nb-NO" sz="1300" dirty="0"/>
              <a:t>Styringsgruppe = Formannskapet</a:t>
            </a:r>
          </a:p>
          <a:p>
            <a:pPr marL="285750" indent="-285750">
              <a:buFontTx/>
              <a:buChar char="-"/>
            </a:pPr>
            <a:r>
              <a:rPr lang="nb-NO" sz="1300" dirty="0"/>
              <a:t>Prosjektgruppe = Rådmannens ledergruppe, Fagforbundet, Hovedverneombud, Utdanningsforbundet.</a:t>
            </a:r>
          </a:p>
          <a:p>
            <a:endParaRPr lang="nb-NO" sz="1300" dirty="0"/>
          </a:p>
          <a:p>
            <a:pPr marL="0" indent="0">
              <a:buFont typeface="Arial"/>
              <a:buNone/>
            </a:pPr>
            <a:r>
              <a:rPr lang="nb-NO" sz="1500" b="1" u="sng" dirty="0"/>
              <a:t>Konklusjonen: </a:t>
            </a:r>
          </a:p>
          <a:p>
            <a:pPr marL="0" indent="0">
              <a:buFont typeface="Arial"/>
              <a:buNone/>
            </a:pPr>
            <a:r>
              <a:rPr lang="nb-NO" sz="1300" dirty="0"/>
              <a:t>Forankringen skulle vært jobbet mere med, og prosjektgruppen skulle vært mere operativ. Koronaen og støy rundt tidligere kommunedirektør, har forsinket prosessen og prosjektet. For å lykkes med videre framdrift må forankring etableres, og prosjektgruppen bli mere operativ.</a:t>
            </a:r>
          </a:p>
          <a:p>
            <a:pPr marL="0" indent="0">
              <a:buNone/>
            </a:pPr>
            <a:endParaRPr lang="nb-NO" dirty="0"/>
          </a:p>
        </p:txBody>
      </p:sp>
    </p:spTree>
    <p:extLst>
      <p:ext uri="{BB962C8B-B14F-4D97-AF65-F5344CB8AC3E}">
        <p14:creationId xmlns:p14="http://schemas.microsoft.com/office/powerpoint/2010/main" val="189744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00537" y="209392"/>
            <a:ext cx="7594600" cy="1011950"/>
          </a:xfrm>
        </p:spPr>
        <p:txBody>
          <a:bodyPr/>
          <a:lstStyle/>
          <a:p>
            <a:pPr algn="l"/>
            <a:r>
              <a:rPr lang="nb-NO" dirty="0"/>
              <a:t>1. Innledning</a:t>
            </a:r>
          </a:p>
        </p:txBody>
      </p:sp>
      <p:sp>
        <p:nvSpPr>
          <p:cNvPr id="3" name="Plassholder for innhold 2"/>
          <p:cNvSpPr>
            <a:spLocks noGrp="1"/>
          </p:cNvSpPr>
          <p:nvPr>
            <p:ph sz="half" idx="1"/>
          </p:nvPr>
        </p:nvSpPr>
        <p:spPr>
          <a:xfrm>
            <a:off x="400537" y="1221342"/>
            <a:ext cx="7594600" cy="4137363"/>
          </a:xfrm>
        </p:spPr>
        <p:txBody>
          <a:bodyPr>
            <a:normAutofit/>
          </a:bodyPr>
          <a:lstStyle/>
          <a:p>
            <a:pPr marL="0" indent="0">
              <a:buNone/>
            </a:pPr>
            <a:r>
              <a:rPr lang="nb-NO" sz="1200" b="1" dirty="0">
                <a:solidFill>
                  <a:schemeClr val="tx1"/>
                </a:solidFill>
                <a:latin typeface="+mn-lt"/>
              </a:rPr>
              <a:t>Hvilke verdier er det Brønnøy kommune skal prioritere?</a:t>
            </a:r>
          </a:p>
          <a:p>
            <a:pPr marL="0" indent="0">
              <a:buNone/>
            </a:pPr>
            <a:endParaRPr lang="nb-NO" sz="1200" b="0" dirty="0">
              <a:solidFill>
                <a:schemeClr val="tx1"/>
              </a:solidFill>
              <a:latin typeface="+mn-lt"/>
            </a:endParaRPr>
          </a:p>
          <a:p>
            <a:pPr>
              <a:lnSpc>
                <a:spcPct val="90000"/>
              </a:lnSpc>
              <a:spcBef>
                <a:spcPct val="20000"/>
              </a:spcBef>
            </a:pPr>
            <a:r>
              <a:rPr lang="nb-NO" sz="1200" dirty="0">
                <a:latin typeface="+mn-lt"/>
                <a:cs typeface="Arial"/>
              </a:rPr>
              <a:t>Verdier er noe </a:t>
            </a:r>
            <a:r>
              <a:rPr lang="nb-NO" sz="1200" b="0" kern="1200" dirty="0">
                <a:latin typeface="+mn-lt"/>
                <a:ea typeface="+mn-ea"/>
                <a:cs typeface="Arial"/>
              </a:rPr>
              <a:t>man kan identifisere </a:t>
            </a:r>
            <a:r>
              <a:rPr lang="nb-NO" sz="1200" dirty="0">
                <a:latin typeface="+mn-lt"/>
                <a:cs typeface="Arial"/>
              </a:rPr>
              <a:t>seg med, og leve etter. Det skal være gjenkjennbart, og gjennomsyre hele organisasjonen.</a:t>
            </a:r>
          </a:p>
          <a:p>
            <a:pPr>
              <a:lnSpc>
                <a:spcPct val="90000"/>
              </a:lnSpc>
              <a:spcBef>
                <a:spcPct val="20000"/>
              </a:spcBef>
            </a:pPr>
            <a:endParaRPr lang="nb-NO" sz="1200" dirty="0">
              <a:latin typeface="+mn-lt"/>
              <a:cs typeface="Arial"/>
            </a:endParaRPr>
          </a:p>
          <a:p>
            <a:pPr>
              <a:lnSpc>
                <a:spcPct val="90000"/>
              </a:lnSpc>
              <a:spcBef>
                <a:spcPct val="20000"/>
              </a:spcBef>
            </a:pPr>
            <a:r>
              <a:rPr lang="nb-NO" sz="1200" dirty="0">
                <a:latin typeface="+mn-lt"/>
                <a:cs typeface="Arial"/>
              </a:rPr>
              <a:t>Brønnøy kommune har verdier som er vedtatt, og som etterleves til en viss grad, men som ikke kommuniseres godt nok ut til omverden. </a:t>
            </a:r>
          </a:p>
          <a:p>
            <a:pPr marL="0" indent="0">
              <a:lnSpc>
                <a:spcPct val="90000"/>
              </a:lnSpc>
              <a:spcBef>
                <a:spcPct val="20000"/>
              </a:spcBef>
              <a:buNone/>
            </a:pPr>
            <a:endParaRPr lang="nb-NO" sz="1200" b="0" kern="1200" dirty="0">
              <a:latin typeface="+mn-lt"/>
              <a:ea typeface="+mn-ea"/>
              <a:cs typeface="Arial"/>
            </a:endParaRPr>
          </a:p>
          <a:p>
            <a:pPr>
              <a:lnSpc>
                <a:spcPct val="90000"/>
              </a:lnSpc>
              <a:spcBef>
                <a:spcPct val="20000"/>
              </a:spcBef>
            </a:pPr>
            <a:r>
              <a:rPr lang="nb-NO" sz="1200" b="0" kern="1200" dirty="0">
                <a:latin typeface="+mn-lt"/>
                <a:ea typeface="+mn-ea"/>
                <a:cs typeface="Arial"/>
              </a:rPr>
              <a:t>Selv om det politiske landskapet endres med jevne mellomrom, må det være en rød tråd på kjerneverdiene. </a:t>
            </a:r>
          </a:p>
          <a:p>
            <a:pPr>
              <a:lnSpc>
                <a:spcPct val="90000"/>
              </a:lnSpc>
              <a:spcBef>
                <a:spcPct val="20000"/>
              </a:spcBef>
            </a:pPr>
            <a:endParaRPr lang="nb-NO" sz="1200" dirty="0">
              <a:latin typeface="+mn-lt"/>
              <a:cs typeface="Arial"/>
            </a:endParaRPr>
          </a:p>
          <a:p>
            <a:pPr>
              <a:lnSpc>
                <a:spcPct val="90000"/>
              </a:lnSpc>
              <a:spcBef>
                <a:spcPct val="20000"/>
              </a:spcBef>
            </a:pPr>
            <a:r>
              <a:rPr lang="nb-NO" sz="1200" b="0" kern="1200" dirty="0">
                <a:latin typeface="+mn-lt"/>
                <a:ea typeface="+mn-ea"/>
                <a:cs typeface="Arial"/>
              </a:rPr>
              <a:t>Brønnøy kommune sine verdier må gjenspeiles i de områdene og sakene som prioriteres, og i den kvaliteten som leveres ut til brukerne.</a:t>
            </a:r>
          </a:p>
          <a:p>
            <a:pPr>
              <a:lnSpc>
                <a:spcPct val="90000"/>
              </a:lnSpc>
              <a:spcBef>
                <a:spcPct val="20000"/>
              </a:spcBef>
            </a:pPr>
            <a:endParaRPr lang="nb-NO" sz="1200" dirty="0">
              <a:latin typeface="+mn-lt"/>
              <a:cs typeface="Arial"/>
            </a:endParaRPr>
          </a:p>
          <a:p>
            <a:pPr>
              <a:lnSpc>
                <a:spcPct val="90000"/>
              </a:lnSpc>
              <a:spcBef>
                <a:spcPct val="20000"/>
              </a:spcBef>
            </a:pPr>
            <a:r>
              <a:rPr lang="nb-NO" sz="1200" dirty="0">
                <a:latin typeface="+mn-lt"/>
                <a:cs typeface="Arial"/>
              </a:rPr>
              <a:t>De som benytter seg av Brønnøy kommune sine tjenester, er de som definerer kvaliteten på tjenestene. Det nytter lite å si at dette er «et godt sted å leve å bo» hvis det ikke oppleves sånn av de som bor i Brønnøy.</a:t>
            </a:r>
          </a:p>
          <a:p>
            <a:pPr>
              <a:lnSpc>
                <a:spcPct val="90000"/>
              </a:lnSpc>
              <a:spcBef>
                <a:spcPct val="20000"/>
              </a:spcBef>
            </a:pPr>
            <a:endParaRPr lang="nb-NO" sz="1200" dirty="0">
              <a:latin typeface="+mn-lt"/>
              <a:cs typeface="Arial"/>
            </a:endParaRPr>
          </a:p>
          <a:p>
            <a:pPr>
              <a:lnSpc>
                <a:spcPct val="90000"/>
              </a:lnSpc>
              <a:spcBef>
                <a:spcPct val="20000"/>
              </a:spcBef>
            </a:pPr>
            <a:r>
              <a:rPr lang="nb-NO" sz="1200" dirty="0">
                <a:latin typeface="+mn-lt"/>
                <a:cs typeface="Arial"/>
              </a:rPr>
              <a:t>Kvalitet er en kjerneverdi, og kan lett relateres til det som står «om oss». Da forventes det at kommunen leverer på et visst nivå, selv om det kan være ulike meninger om hva kvalitet egentlig er.</a:t>
            </a:r>
            <a:endParaRPr lang="nb-NO" sz="1200" b="0" kern="1200" dirty="0">
              <a:latin typeface="+mn-lt"/>
              <a:ea typeface="+mn-ea"/>
              <a:cs typeface="Arial"/>
            </a:endParaRPr>
          </a:p>
          <a:p>
            <a:pPr>
              <a:lnSpc>
                <a:spcPct val="90000"/>
              </a:lnSpc>
              <a:spcBef>
                <a:spcPct val="20000"/>
              </a:spcBef>
            </a:pPr>
            <a:endParaRPr lang="nb-NO" sz="1200" b="0" kern="1200" dirty="0">
              <a:latin typeface="+mn-lt"/>
              <a:ea typeface="+mn-ea"/>
              <a:cs typeface="Arial"/>
            </a:endParaRPr>
          </a:p>
          <a:p>
            <a:pPr>
              <a:lnSpc>
                <a:spcPct val="90000"/>
              </a:lnSpc>
              <a:spcBef>
                <a:spcPct val="20000"/>
              </a:spcBef>
            </a:pPr>
            <a:r>
              <a:rPr lang="nb-NO" sz="1200" b="0" kern="1200" dirty="0">
                <a:latin typeface="+mn-lt"/>
                <a:ea typeface="+mn-ea"/>
                <a:cs typeface="Arial"/>
              </a:rPr>
              <a:t>Når Brønnøy kommune er en bærekraftig organisasjon, er det mulig å ligge på dette nivået. </a:t>
            </a:r>
            <a:endParaRPr lang="nb-NO" sz="1400" dirty="0"/>
          </a:p>
        </p:txBody>
      </p:sp>
      <p:pic>
        <p:nvPicPr>
          <p:cNvPr id="4" name="Bilde 3">
            <a:extLst>
              <a:ext uri="{FF2B5EF4-FFF2-40B4-BE49-F238E27FC236}">
                <a16:creationId xmlns:a16="http://schemas.microsoft.com/office/drawing/2014/main" id="{08AE1E9C-6747-F448-8FA6-7CCD0B27DA04}"/>
              </a:ext>
            </a:extLst>
          </p:cNvPr>
          <p:cNvPicPr>
            <a:picLocks noChangeAspect="1"/>
          </p:cNvPicPr>
          <p:nvPr/>
        </p:nvPicPr>
        <p:blipFill>
          <a:blip r:embed="rId2"/>
          <a:stretch>
            <a:fillRect/>
          </a:stretch>
        </p:blipFill>
        <p:spPr>
          <a:xfrm>
            <a:off x="0" y="4982191"/>
            <a:ext cx="12192000" cy="1011949"/>
          </a:xfrm>
          <a:prstGeom prst="rect">
            <a:avLst/>
          </a:prstGeom>
        </p:spPr>
      </p:pic>
      <p:sp>
        <p:nvSpPr>
          <p:cNvPr id="5" name="TekstSylinder 4">
            <a:extLst>
              <a:ext uri="{FF2B5EF4-FFF2-40B4-BE49-F238E27FC236}">
                <a16:creationId xmlns:a16="http://schemas.microsoft.com/office/drawing/2014/main" id="{D5A78D3C-D75C-42FD-B7C4-615B9562F0CE}"/>
              </a:ext>
            </a:extLst>
          </p:cNvPr>
          <p:cNvSpPr txBox="1"/>
          <p:nvPr/>
        </p:nvSpPr>
        <p:spPr>
          <a:xfrm>
            <a:off x="8712202" y="1828562"/>
            <a:ext cx="3251200" cy="1600438"/>
          </a:xfrm>
          <a:prstGeom prst="rect">
            <a:avLst/>
          </a:prstGeom>
          <a:noFill/>
        </p:spPr>
        <p:txBody>
          <a:bodyPr wrap="square" rtlCol="0">
            <a:spAutoFit/>
          </a:bodyPr>
          <a:lstStyle/>
          <a:p>
            <a:r>
              <a:rPr lang="nb-NO" i="1" u="sng" dirty="0"/>
              <a:t>Brønnøy kommune sine verdier</a:t>
            </a:r>
            <a:r>
              <a:rPr lang="nb-NO" i="1" dirty="0"/>
              <a:t>:</a:t>
            </a:r>
          </a:p>
          <a:p>
            <a:pPr marL="342900" indent="-342900">
              <a:buAutoNum type="arabicPeriod"/>
            </a:pPr>
            <a:r>
              <a:rPr lang="nb-NO" sz="1600" i="1" dirty="0"/>
              <a:t>Vi tar deg på alvor</a:t>
            </a:r>
          </a:p>
          <a:p>
            <a:pPr marL="342900" indent="-342900">
              <a:buAutoNum type="arabicPeriod"/>
            </a:pPr>
            <a:r>
              <a:rPr lang="nb-NO" sz="1600" i="1" dirty="0"/>
              <a:t>Vi er til å stole på</a:t>
            </a:r>
          </a:p>
          <a:p>
            <a:pPr marL="342900" indent="-342900">
              <a:buAutoNum type="arabicPeriod"/>
            </a:pPr>
            <a:r>
              <a:rPr lang="nb-NO" sz="1600" i="1" dirty="0"/>
              <a:t>Vi jobber i lag</a:t>
            </a:r>
          </a:p>
          <a:p>
            <a:pPr marL="342900" indent="-342900">
              <a:buAutoNum type="arabicPeriod"/>
            </a:pPr>
            <a:r>
              <a:rPr lang="nb-NO" sz="1600" i="1" dirty="0"/>
              <a:t>Vi ser helheten</a:t>
            </a:r>
          </a:p>
          <a:p>
            <a:pPr marL="342900" indent="-342900">
              <a:buAutoNum type="arabicPeriod"/>
            </a:pPr>
            <a:r>
              <a:rPr lang="nb-NO" sz="1600" i="1" dirty="0"/>
              <a:t>Vi setter kursen </a:t>
            </a:r>
          </a:p>
        </p:txBody>
      </p:sp>
    </p:spTree>
    <p:extLst>
      <p:ext uri="{BB962C8B-B14F-4D97-AF65-F5344CB8AC3E}">
        <p14:creationId xmlns:p14="http://schemas.microsoft.com/office/powerpoint/2010/main" val="147564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3"/>
          </p:nvPr>
        </p:nvPicPr>
        <p:blipFill rotWithShape="1">
          <a:blip r:embed="rId2"/>
          <a:srcRect r="27693"/>
          <a:stretch/>
        </p:blipFill>
        <p:spPr>
          <a:xfrm>
            <a:off x="-1" y="1424978"/>
            <a:ext cx="6682303" cy="3932708"/>
          </a:xfrm>
        </p:spPr>
      </p:pic>
      <p:sp>
        <p:nvSpPr>
          <p:cNvPr id="3" name="Plassholder for tekst 2"/>
          <p:cNvSpPr>
            <a:spLocks noGrp="1"/>
          </p:cNvSpPr>
          <p:nvPr>
            <p:ph type="body" sz="half" idx="2"/>
          </p:nvPr>
        </p:nvSpPr>
        <p:spPr/>
        <p:txBody>
          <a:bodyPr>
            <a:normAutofit/>
          </a:bodyPr>
          <a:lstStyle/>
          <a:p>
            <a:r>
              <a:rPr lang="nb-NO" dirty="0"/>
              <a:t>Et godt sted å leve og bo.</a:t>
            </a:r>
          </a:p>
          <a:p>
            <a:r>
              <a:rPr lang="nb-NO" dirty="0"/>
              <a:t>Et godt sted å arbeide og besøke. </a:t>
            </a:r>
          </a:p>
          <a:p>
            <a:r>
              <a:rPr lang="nb-NO" dirty="0"/>
              <a:t>Brønnøy er mulighetens kommune.</a:t>
            </a:r>
          </a:p>
        </p:txBody>
      </p:sp>
      <p:sp>
        <p:nvSpPr>
          <p:cNvPr id="4" name="Tittel 3"/>
          <p:cNvSpPr>
            <a:spLocks noGrp="1"/>
          </p:cNvSpPr>
          <p:nvPr>
            <p:ph type="title"/>
          </p:nvPr>
        </p:nvSpPr>
        <p:spPr>
          <a:xfrm>
            <a:off x="6682302" y="1608528"/>
            <a:ext cx="2854411" cy="667433"/>
          </a:xfrm>
        </p:spPr>
        <p:txBody>
          <a:bodyPr>
            <a:noAutofit/>
          </a:bodyPr>
          <a:lstStyle/>
          <a:p>
            <a:r>
              <a:rPr lang="nb-NO" sz="2400" dirty="0"/>
              <a:t>«Om oss» i  Brønnøy</a:t>
            </a:r>
          </a:p>
        </p:txBody>
      </p:sp>
      <p:pic>
        <p:nvPicPr>
          <p:cNvPr id="9" name="Plassholder for bilde 8" descr="Et bilde som inneholder kopp, blomst, plante, solsikke&#10;&#10;Automatisk generert beskrivelse">
            <a:extLst>
              <a:ext uri="{FF2B5EF4-FFF2-40B4-BE49-F238E27FC236}">
                <a16:creationId xmlns:a16="http://schemas.microsoft.com/office/drawing/2014/main" id="{26571D3E-7225-438B-BC1C-863AC9ADE15F}"/>
              </a:ext>
            </a:extLst>
          </p:cNvPr>
          <p:cNvPicPr>
            <a:picLocks noChangeAspect="1"/>
          </p:cNvPicPr>
          <p:nvPr/>
        </p:nvPicPr>
        <p:blipFill rotWithShape="1">
          <a:blip r:embed="rId3"/>
          <a:srcRect r="6719" b="-1"/>
          <a:stretch/>
        </p:blipFill>
        <p:spPr>
          <a:xfrm>
            <a:off x="9536712" y="1424978"/>
            <a:ext cx="2655287" cy="3932708"/>
          </a:xfrm>
          <a:prstGeom prst="rect">
            <a:avLst/>
          </a:prstGeom>
          <a:noFill/>
          <a:effectLst>
            <a:softEdge rad="0"/>
          </a:effectLst>
        </p:spPr>
      </p:pic>
    </p:spTree>
    <p:extLst>
      <p:ext uri="{BB962C8B-B14F-4D97-AF65-F5344CB8AC3E}">
        <p14:creationId xmlns:p14="http://schemas.microsoft.com/office/powerpoint/2010/main" val="175762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4D3095D-B42E-4516-9305-533EC57ABDDF}"/>
              </a:ext>
            </a:extLst>
          </p:cNvPr>
          <p:cNvSpPr>
            <a:spLocks noGrp="1"/>
          </p:cNvSpPr>
          <p:nvPr>
            <p:ph type="title"/>
          </p:nvPr>
        </p:nvSpPr>
        <p:spPr>
          <a:xfrm>
            <a:off x="838200" y="365125"/>
            <a:ext cx="10515600" cy="1325563"/>
          </a:xfrm>
        </p:spPr>
        <p:txBody>
          <a:bodyPr>
            <a:normAutofit/>
          </a:bodyPr>
          <a:lstStyle/>
          <a:p>
            <a:r>
              <a:rPr lang="nb-NO" sz="2000" i="1" dirty="0">
                <a:latin typeface="Calibri" panose="020F0502020204030204" pitchFamily="34" charset="0"/>
                <a:cs typeface="Calibri" panose="020F0502020204030204" pitchFamily="34" charset="0"/>
              </a:rPr>
              <a:t>Kommunevåpenet til Brønnøy kommune er en varde, som skal symbolisere at Brønnøy kommune ønsker å være en veiviser og foregangskommune.</a:t>
            </a:r>
            <a:br>
              <a:rPr lang="nb-NO" sz="4400" i="1" dirty="0">
                <a:latin typeface="Calibri" panose="020F0502020204030204" pitchFamily="34" charset="0"/>
                <a:cs typeface="Calibri" panose="020F0502020204030204" pitchFamily="34" charset="0"/>
              </a:rPr>
            </a:br>
            <a:endParaRPr lang="en-US" dirty="0"/>
          </a:p>
        </p:txBody>
      </p:sp>
      <p:pic>
        <p:nvPicPr>
          <p:cNvPr id="8" name="Plassholder for bilde 7" descr="Et bilde som inneholder utendørs, vann, strand, natur&#10;&#10;Automatisk generert beskrivelse">
            <a:extLst>
              <a:ext uri="{FF2B5EF4-FFF2-40B4-BE49-F238E27FC236}">
                <a16:creationId xmlns:a16="http://schemas.microsoft.com/office/drawing/2014/main" id="{7CC53D89-A818-804A-997E-9D1CE5A568F5}"/>
              </a:ext>
            </a:extLst>
          </p:cNvPr>
          <p:cNvPicPr>
            <a:picLocks noGrp="1" noChangeAspect="1"/>
          </p:cNvPicPr>
          <p:nvPr>
            <p:ph sz="half" idx="1"/>
          </p:nvPr>
        </p:nvPicPr>
        <p:blipFill rotWithShape="1">
          <a:blip r:embed="rId2"/>
          <a:srcRect l="13313" r="29157" b="-1"/>
          <a:stretch/>
        </p:blipFill>
        <p:spPr>
          <a:xfrm>
            <a:off x="398584" y="1825625"/>
            <a:ext cx="6025661" cy="3827923"/>
          </a:xfrm>
          <a:noFill/>
        </p:spPr>
      </p:pic>
      <p:sp>
        <p:nvSpPr>
          <p:cNvPr id="9" name="Plassholder for tekst 3">
            <a:extLst>
              <a:ext uri="{FF2B5EF4-FFF2-40B4-BE49-F238E27FC236}">
                <a16:creationId xmlns:a16="http://schemas.microsoft.com/office/drawing/2014/main" id="{5B43B520-987D-438C-9EC8-D49E48AA7455}"/>
              </a:ext>
            </a:extLst>
          </p:cNvPr>
          <p:cNvSpPr txBox="1">
            <a:spLocks/>
          </p:cNvSpPr>
          <p:nvPr/>
        </p:nvSpPr>
        <p:spPr>
          <a:xfrm>
            <a:off x="6736861" y="1830265"/>
            <a:ext cx="4827953" cy="3827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E6DAD"/>
              </a:buClr>
              <a:buFont typeface="Arial"/>
              <a:buChar char="•"/>
              <a:defRPr sz="2800" kern="1200">
                <a:solidFill>
                  <a:srgbClr val="3F464B"/>
                </a:solidFill>
                <a:latin typeface="Cabin" pitchFamily="2" charset="77"/>
                <a:ea typeface="Open Sans" charset="0"/>
                <a:cs typeface="Open Sans" charset="0"/>
              </a:defRPr>
            </a:lvl1pPr>
            <a:lvl2pPr marL="685800" indent="-228600" algn="l" defTabSz="914400" rtl="0" eaLnBrk="1" latinLnBrk="0" hangingPunct="1">
              <a:lnSpc>
                <a:spcPct val="90000"/>
              </a:lnSpc>
              <a:spcBef>
                <a:spcPts val="500"/>
              </a:spcBef>
              <a:buClr>
                <a:srgbClr val="0E6DAD"/>
              </a:buClr>
              <a:buFont typeface="Arial"/>
              <a:buChar char="•"/>
              <a:defRPr sz="2400" kern="1200">
                <a:solidFill>
                  <a:srgbClr val="3F464B"/>
                </a:solidFill>
                <a:latin typeface="Cabin" pitchFamily="2" charset="77"/>
                <a:ea typeface="Open Sans" charset="0"/>
                <a:cs typeface="Open Sans" charset="0"/>
              </a:defRPr>
            </a:lvl2pPr>
            <a:lvl3pPr marL="1143000" indent="-228600" algn="l" defTabSz="914400" rtl="0" eaLnBrk="1" latinLnBrk="0" hangingPunct="1">
              <a:lnSpc>
                <a:spcPct val="90000"/>
              </a:lnSpc>
              <a:spcBef>
                <a:spcPts val="500"/>
              </a:spcBef>
              <a:buClr>
                <a:srgbClr val="0E6DAD"/>
              </a:buClr>
              <a:buFont typeface="Arial"/>
              <a:buChar char="•"/>
              <a:defRPr sz="2000" kern="1200">
                <a:solidFill>
                  <a:srgbClr val="3F464B"/>
                </a:solidFill>
                <a:latin typeface="Cabin" pitchFamily="2" charset="77"/>
                <a:ea typeface="Open Sans" charset="0"/>
                <a:cs typeface="Open Sans" charset="0"/>
              </a:defRPr>
            </a:lvl3pPr>
            <a:lvl4pPr marL="16002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4pPr>
            <a:lvl5pPr marL="2057400" indent="-228600" algn="l" defTabSz="914400" rtl="0" eaLnBrk="1" latinLnBrk="0" hangingPunct="1">
              <a:lnSpc>
                <a:spcPct val="90000"/>
              </a:lnSpc>
              <a:spcBef>
                <a:spcPts val="500"/>
              </a:spcBef>
              <a:buClr>
                <a:srgbClr val="0E6DAD"/>
              </a:buClr>
              <a:buFont typeface="Arial"/>
              <a:buChar char="•"/>
              <a:defRPr sz="1800" kern="1200">
                <a:solidFill>
                  <a:srgbClr val="3F464B"/>
                </a:solidFill>
                <a:latin typeface="Cabin" pitchFamily="2" charset="77"/>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nb-NO" sz="1100" i="1" dirty="0">
              <a:latin typeface="Calibri" panose="020F0502020204030204" pitchFamily="34" charset="0"/>
              <a:cs typeface="Calibri" panose="020F0502020204030204" pitchFamily="34" charset="0"/>
            </a:endParaRPr>
          </a:p>
          <a:p>
            <a:pPr marL="0" indent="0">
              <a:buNone/>
            </a:pPr>
            <a:r>
              <a:rPr lang="nb-NO" sz="1200" i="1" dirty="0">
                <a:latin typeface="Calibri" panose="020F0502020204030204" pitchFamily="34" charset="0"/>
                <a:cs typeface="Calibri" panose="020F0502020204030204" pitchFamily="34" charset="0"/>
              </a:rPr>
              <a:t>Brønnøy ligger midt i leia. Langs vår riksvei nr. 1 – ”veien mot nord”; det som har gitt landet vårt navn. I begynnelsen var stedet – et sund og ei øy. Her var en kilde eller ti, der sjøfarende kunne finne ferskvann. Brønnøy har, som skriftlig navn, eksistert i nesten 900 år. Da som kirkested, prestegård, og et samlende begrep for et større område.</a:t>
            </a:r>
          </a:p>
          <a:p>
            <a:pPr marL="0" indent="0">
              <a:buNone/>
            </a:pPr>
            <a:endParaRPr lang="nb-NO" sz="1200" dirty="0">
              <a:latin typeface="Calibri" panose="020F0502020204030204" pitchFamily="34" charset="0"/>
              <a:cs typeface="Calibri" panose="020F0502020204030204" pitchFamily="34" charset="0"/>
            </a:endParaRPr>
          </a:p>
          <a:p>
            <a:pPr marL="0" indent="0">
              <a:buNone/>
            </a:pPr>
            <a:endParaRPr lang="nb-NO" sz="1200" dirty="0">
              <a:latin typeface="Calibri" panose="020F0502020204030204" pitchFamily="34" charset="0"/>
              <a:cs typeface="Calibri" panose="020F0502020204030204" pitchFamily="34" charset="0"/>
            </a:endParaRPr>
          </a:p>
          <a:p>
            <a:pPr marL="0" indent="0">
              <a:buNone/>
            </a:pPr>
            <a:r>
              <a:rPr lang="nb-NO" sz="1200" u="sng" dirty="0">
                <a:latin typeface="Calibri" panose="020F0502020204030204" pitchFamily="34" charset="0"/>
                <a:cs typeface="Calibri" panose="020F0502020204030204" pitchFamily="34" charset="0"/>
              </a:rPr>
              <a:t>Brønnøy kommune:</a:t>
            </a:r>
          </a:p>
          <a:p>
            <a:r>
              <a:rPr lang="nb-NO" sz="1200" dirty="0">
                <a:latin typeface="Calibri" panose="020F0502020204030204" pitchFamily="34" charset="0"/>
                <a:cs typeface="Calibri" panose="020F0502020204030204" pitchFamily="34" charset="0"/>
              </a:rPr>
              <a:t>Midt i leia</a:t>
            </a:r>
          </a:p>
          <a:p>
            <a:r>
              <a:rPr lang="nb-NO" sz="1200" dirty="0">
                <a:latin typeface="Calibri" panose="020F0502020204030204" pitchFamily="34" charset="0"/>
                <a:cs typeface="Calibri" panose="020F0502020204030204" pitchFamily="34" charset="0"/>
              </a:rPr>
              <a:t>Midt i Norge </a:t>
            </a:r>
          </a:p>
          <a:p>
            <a:r>
              <a:rPr lang="nb-NO" sz="1200" dirty="0">
                <a:latin typeface="Calibri" panose="020F0502020204030204" pitchFamily="34" charset="0"/>
                <a:cs typeface="Calibri" panose="020F0502020204030204" pitchFamily="34" charset="0"/>
              </a:rPr>
              <a:t>Mangfoldig</a:t>
            </a:r>
          </a:p>
          <a:p>
            <a:r>
              <a:rPr lang="nb-NO" sz="1200" dirty="0">
                <a:latin typeface="Calibri" panose="020F0502020204030204" pitchFamily="34" charset="0"/>
                <a:cs typeface="Calibri" panose="020F0502020204030204" pitchFamily="34" charset="0"/>
              </a:rPr>
              <a:t>Meningsfylt</a:t>
            </a:r>
          </a:p>
          <a:p>
            <a:r>
              <a:rPr lang="nb-NO" sz="1200" dirty="0">
                <a:latin typeface="Calibri" panose="020F0502020204030204" pitchFamily="34" charset="0"/>
                <a:cs typeface="Calibri" panose="020F0502020204030204" pitchFamily="34" charset="0"/>
              </a:rPr>
              <a:t>Regionsenter på Sør-Helgeland</a:t>
            </a:r>
          </a:p>
          <a:p>
            <a:pPr marL="0"/>
            <a:endParaRPr lang="nb-NO"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53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lysbildenummer 7" hidden="1">
            <a:extLst>
              <a:ext uri="{FF2B5EF4-FFF2-40B4-BE49-F238E27FC236}">
                <a16:creationId xmlns:a16="http://schemas.microsoft.com/office/drawing/2014/main" id="{5BC87E2C-24A4-4B7D-BDC4-62C4EB36F0CD}"/>
              </a:ext>
            </a:extLst>
          </p:cNvPr>
          <p:cNvSpPr>
            <a:spLocks noGrp="1"/>
          </p:cNvSpPr>
          <p:nvPr>
            <p:ph type="sldNum" sz="quarter" idx="4294967295"/>
          </p:nvPr>
        </p:nvSpPr>
        <p:spPr>
          <a:xfrm>
            <a:off x="7108727" y="6413951"/>
            <a:ext cx="2462212"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51360949-4B9F-9B4C-948A-35244A0B85F5}" type="slidenum">
              <a:rPr lang="nb-NO" smtClean="0"/>
              <a:pPr>
                <a:spcAft>
                  <a:spcPts val="600"/>
                </a:spcAft>
              </a:pPr>
              <a:t>6</a:t>
            </a:fld>
            <a:endParaRPr lang="nb-NO"/>
          </a:p>
        </p:txBody>
      </p:sp>
      <p:sp>
        <p:nvSpPr>
          <p:cNvPr id="11" name="Title 1">
            <a:extLst>
              <a:ext uri="{FF2B5EF4-FFF2-40B4-BE49-F238E27FC236}">
                <a16:creationId xmlns:a16="http://schemas.microsoft.com/office/drawing/2014/main" id="{6330600C-8401-4267-863D-B9546692C169}"/>
              </a:ext>
            </a:extLst>
          </p:cNvPr>
          <p:cNvSpPr txBox="1">
            <a:spLocks/>
          </p:cNvSpPr>
          <p:nvPr/>
        </p:nvSpPr>
        <p:spPr>
          <a:xfrm>
            <a:off x="461109" y="315030"/>
            <a:ext cx="6647618" cy="849462"/>
          </a:xfrm>
          <a:prstGeom prst="rect">
            <a:avLst/>
          </a:prstGeom>
        </p:spPr>
        <p:txBody>
          <a:bodyPr/>
          <a:lstStyle>
            <a:lvl1pPr algn="l" defTabSz="457200" rtl="0" eaLnBrk="1" latinLnBrk="0" hangingPunct="1">
              <a:spcBef>
                <a:spcPct val="0"/>
              </a:spcBef>
              <a:buNone/>
              <a:defRPr sz="2800" kern="1200">
                <a:solidFill>
                  <a:srgbClr val="3A7EC0"/>
                </a:solidFill>
                <a:latin typeface="Arial"/>
                <a:ea typeface="+mj-ea"/>
                <a:cs typeface="Arial"/>
              </a:defRPr>
            </a:lvl1pPr>
          </a:lstStyle>
          <a:p>
            <a:r>
              <a:rPr lang="nb-NO" dirty="0"/>
              <a:t>2.  Utfordringsbildet </a:t>
            </a:r>
          </a:p>
          <a:p>
            <a:r>
              <a:rPr lang="nb-NO" sz="1600" b="1" dirty="0">
                <a:solidFill>
                  <a:schemeClr val="tx1"/>
                </a:solidFill>
              </a:rPr>
              <a:t>Hovedutfordringen er å skape balanse mellom inntekt og utgifter.</a:t>
            </a:r>
          </a:p>
        </p:txBody>
      </p:sp>
      <p:sp>
        <p:nvSpPr>
          <p:cNvPr id="12" name="Text Placeholder 4">
            <a:extLst>
              <a:ext uri="{FF2B5EF4-FFF2-40B4-BE49-F238E27FC236}">
                <a16:creationId xmlns:a16="http://schemas.microsoft.com/office/drawing/2014/main" id="{CCCEA31D-2561-4299-8861-E7D31084BA98}"/>
              </a:ext>
            </a:extLst>
          </p:cNvPr>
          <p:cNvSpPr txBox="1">
            <a:spLocks/>
          </p:cNvSpPr>
          <p:nvPr/>
        </p:nvSpPr>
        <p:spPr>
          <a:xfrm>
            <a:off x="461109" y="1164492"/>
            <a:ext cx="6197599" cy="923852"/>
          </a:xfrm>
          <a:prstGeom prst="rect">
            <a:avLst/>
          </a:prstGeom>
        </p:spPr>
        <p:txBody>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b="1" dirty="0"/>
              <a:t>Kommuneøkonomien skal dekke en tjeneste som er:</a:t>
            </a:r>
          </a:p>
          <a:p>
            <a:pPr marL="342900" indent="-342900">
              <a:buFont typeface="Arial"/>
              <a:buAutoNum type="arabicParenR"/>
            </a:pPr>
            <a:r>
              <a:rPr lang="nb-NO" b="1" dirty="0"/>
              <a:t>Tilpasset kommunens faktiske inntekter, og </a:t>
            </a:r>
          </a:p>
          <a:p>
            <a:pPr marL="342900" indent="-342900">
              <a:buFont typeface="Arial"/>
              <a:buAutoNum type="arabicParenR"/>
            </a:pPr>
            <a:r>
              <a:rPr lang="nb-NO" b="1" dirty="0"/>
              <a:t>dekker de tjenestene brukerne har krav på. </a:t>
            </a:r>
          </a:p>
        </p:txBody>
      </p:sp>
      <p:sp>
        <p:nvSpPr>
          <p:cNvPr id="13" name="Text Placeholder 3">
            <a:extLst>
              <a:ext uri="{FF2B5EF4-FFF2-40B4-BE49-F238E27FC236}">
                <a16:creationId xmlns:a16="http://schemas.microsoft.com/office/drawing/2014/main" id="{740305C7-A201-4536-8614-BADF1CA734EC}"/>
              </a:ext>
            </a:extLst>
          </p:cNvPr>
          <p:cNvSpPr txBox="1">
            <a:spLocks/>
          </p:cNvSpPr>
          <p:nvPr/>
        </p:nvSpPr>
        <p:spPr>
          <a:xfrm>
            <a:off x="461109" y="2196123"/>
            <a:ext cx="6994768" cy="4385305"/>
          </a:xfrm>
          <a:prstGeom prst="rect">
            <a:avLst/>
          </a:prstGeom>
        </p:spPr>
        <p:txBody>
          <a:bodyPr>
            <a:normAutofit fontScale="92500" lnSpcReduction="10000"/>
          </a:bodyPr>
          <a:lst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b-NO" dirty="0"/>
          </a:p>
          <a:p>
            <a:r>
              <a:rPr lang="nb-NO" sz="1200" u="sng" dirty="0"/>
              <a:t>Faktorer som påvirker denne utfordringen for Brønnøy kommune:</a:t>
            </a:r>
          </a:p>
          <a:p>
            <a:endParaRPr lang="nb-NO" sz="1200" dirty="0"/>
          </a:p>
          <a:p>
            <a:r>
              <a:rPr lang="nb-NO" sz="1200" dirty="0"/>
              <a:t>Demografien endrer seg, med færre yngre innbyggere, samtidig som at eldrebølgen begynner å skylle innover oss.</a:t>
            </a:r>
          </a:p>
          <a:p>
            <a:endParaRPr lang="nb-NO" sz="1200" dirty="0"/>
          </a:p>
          <a:p>
            <a:r>
              <a:rPr lang="nb-NO" sz="1200" dirty="0"/>
              <a:t>Kommunen må også være attraktiv for tilflyttere og næringslivet.</a:t>
            </a:r>
          </a:p>
          <a:p>
            <a:endParaRPr lang="nb-NO" sz="1200" dirty="0"/>
          </a:p>
          <a:p>
            <a:r>
              <a:rPr lang="nb-NO" sz="1200" dirty="0"/>
              <a:t>De 2 største områdene med Helse og Oppvekst utgjør over 80% av kommunens budsjett, og her ligger de største utfordringene og mulighetene.</a:t>
            </a:r>
          </a:p>
          <a:p>
            <a:endParaRPr lang="nb-NO" sz="1200" dirty="0"/>
          </a:p>
          <a:p>
            <a:r>
              <a:rPr lang="nb-NO" sz="1200" dirty="0"/>
              <a:t>Kommunikasjonen og samarbeidet mellom de folkevalgte og ledelsen i administrasjonen i kommunen, kan bli bedre.</a:t>
            </a:r>
          </a:p>
          <a:p>
            <a:endParaRPr lang="nb-NO" sz="1200" dirty="0"/>
          </a:p>
          <a:p>
            <a:r>
              <a:rPr lang="nb-NO" sz="1200" dirty="0"/>
              <a:t>«Vi-tankegangen» i kommunen er ikke tilstede i mange områder.</a:t>
            </a:r>
          </a:p>
          <a:p>
            <a:endParaRPr lang="nb-NO" sz="1200" dirty="0"/>
          </a:p>
          <a:p>
            <a:r>
              <a:rPr lang="nb-NO" sz="1200" dirty="0"/>
              <a:t>Omdømme og tilliten til kommunen må styrkes ut til brukerne.</a:t>
            </a:r>
          </a:p>
          <a:p>
            <a:endParaRPr lang="nb-NO" sz="1200" dirty="0"/>
          </a:p>
          <a:p>
            <a:r>
              <a:rPr lang="nb-NO" sz="1200" dirty="0"/>
              <a:t>Brønnøy kommune må forholde seg til lovpålagte finansielle måltall.</a:t>
            </a:r>
          </a:p>
          <a:p>
            <a:endParaRPr lang="nb-NO" sz="1200" dirty="0"/>
          </a:p>
          <a:p>
            <a:r>
              <a:rPr lang="nb-NO" sz="1200" dirty="0"/>
              <a:t>Kommunen må implementere utvalgte bærekraftsmål i sin planlegging knyttet til samfunnsutvikling.</a:t>
            </a:r>
          </a:p>
          <a:p>
            <a:endParaRPr lang="nb-NO" sz="1200" dirty="0"/>
          </a:p>
          <a:p>
            <a:r>
              <a:rPr lang="nb-NO" sz="1200" dirty="0"/>
              <a:t>Kommunene i Norge må prøve å omstille seg fra å være en formynderkommune til å bli en samskapningskommune.</a:t>
            </a:r>
          </a:p>
        </p:txBody>
      </p:sp>
      <p:pic>
        <p:nvPicPr>
          <p:cNvPr id="14" name="Picture 2">
            <a:extLst>
              <a:ext uri="{FF2B5EF4-FFF2-40B4-BE49-F238E27FC236}">
                <a16:creationId xmlns:a16="http://schemas.microsoft.com/office/drawing/2014/main" id="{08AD0062-C689-473C-9AA1-EA831600CDBA}"/>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6573" b="19994"/>
          <a:stretch/>
        </p:blipFill>
        <p:spPr bwMode="auto">
          <a:xfrm>
            <a:off x="7869001" y="2329842"/>
            <a:ext cx="4127614" cy="295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04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F81A2C-471A-48BE-ABAB-614ED6509F17}"/>
              </a:ext>
            </a:extLst>
          </p:cNvPr>
          <p:cNvSpPr>
            <a:spLocks noGrp="1"/>
          </p:cNvSpPr>
          <p:nvPr>
            <p:ph type="title"/>
          </p:nvPr>
        </p:nvSpPr>
        <p:spPr>
          <a:xfrm>
            <a:off x="838200" y="531446"/>
            <a:ext cx="10515600" cy="961292"/>
          </a:xfrm>
        </p:spPr>
        <p:txBody>
          <a:bodyPr>
            <a:normAutofit fontScale="90000"/>
          </a:bodyPr>
          <a:lstStyle/>
          <a:p>
            <a:r>
              <a:rPr lang="nb-NO" sz="3600" dirty="0"/>
              <a:t>For å kunne håndtere disse utfordringene, må Brønnøy kommune lykkes med:</a:t>
            </a:r>
            <a:endParaRPr lang="en-US" dirty="0"/>
          </a:p>
        </p:txBody>
      </p:sp>
      <p:graphicFrame>
        <p:nvGraphicFramePr>
          <p:cNvPr id="4" name="TekstSylinder 1">
            <a:extLst>
              <a:ext uri="{FF2B5EF4-FFF2-40B4-BE49-F238E27FC236}">
                <a16:creationId xmlns:a16="http://schemas.microsoft.com/office/drawing/2014/main" id="{BA14486E-F414-49C0-AEC7-07B4ED8B8910}"/>
              </a:ext>
            </a:extLst>
          </p:cNvPr>
          <p:cNvGraphicFramePr/>
          <p:nvPr>
            <p:extLst>
              <p:ext uri="{D42A27DB-BD31-4B8C-83A1-F6EECF244321}">
                <p14:modId xmlns:p14="http://schemas.microsoft.com/office/powerpoint/2010/main" val="2002842854"/>
              </p:ext>
            </p:extLst>
          </p:nvPr>
        </p:nvGraphicFramePr>
        <p:xfrm>
          <a:off x="838200" y="1825625"/>
          <a:ext cx="10515600" cy="3788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580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604B376-16EC-437E-B65B-A503C87B960B}"/>
              </a:ext>
            </a:extLst>
          </p:cNvPr>
          <p:cNvSpPr>
            <a:spLocks noGrp="1"/>
          </p:cNvSpPr>
          <p:nvPr>
            <p:ph type="title"/>
          </p:nvPr>
        </p:nvSpPr>
        <p:spPr>
          <a:xfrm>
            <a:off x="323490" y="359102"/>
            <a:ext cx="4021724" cy="1573501"/>
          </a:xfrm>
        </p:spPr>
        <p:txBody>
          <a:bodyPr>
            <a:normAutofit/>
          </a:bodyPr>
          <a:lstStyle/>
          <a:p>
            <a:r>
              <a:rPr lang="nb-NO" sz="1600" b="1" i="1" kern="1200" dirty="0">
                <a:solidFill>
                  <a:srgbClr val="3F464B"/>
                </a:solidFill>
                <a:latin typeface="Calibri" panose="020F0502020204030204" pitchFamily="34" charset="0"/>
                <a:ea typeface="Open Sans" charset="0"/>
                <a:cs typeface="Calibri" panose="020F0502020204030204" pitchFamily="34" charset="0"/>
              </a:rPr>
              <a:t>«Bærekraftig utvikling, er en utvikling som tilfredsstiller dagens behov, uten å ødelegge fremtidige generasjoners muligheter til å tilfredsstille sin behov».</a:t>
            </a:r>
            <a:br>
              <a:rPr lang="nb-NO" sz="800" i="1" kern="1200" dirty="0">
                <a:solidFill>
                  <a:srgbClr val="3F464B"/>
                </a:solidFill>
                <a:latin typeface="Calibri" panose="020F0502020204030204" pitchFamily="34" charset="0"/>
                <a:ea typeface="Open Sans" charset="0"/>
                <a:cs typeface="Calibri" panose="020F0502020204030204" pitchFamily="34" charset="0"/>
              </a:rPr>
            </a:br>
            <a:endParaRPr lang="en-US" dirty="0"/>
          </a:p>
        </p:txBody>
      </p:sp>
      <p:pic>
        <p:nvPicPr>
          <p:cNvPr id="11" name="Picture 2" descr="Bærekraft og samhandling — Utsira kommune">
            <a:extLst>
              <a:ext uri="{FF2B5EF4-FFF2-40B4-BE49-F238E27FC236}">
                <a16:creationId xmlns:a16="http://schemas.microsoft.com/office/drawing/2014/main" id="{49C07DDA-4694-4546-A818-05781A9AC1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76615" y="429846"/>
            <a:ext cx="7554277" cy="5595816"/>
          </a:xfrm>
          <a:prstGeom prst="rect">
            <a:avLst/>
          </a:prstGeom>
          <a:solidFill>
            <a:srgbClr val="FFFFFF"/>
          </a:solidFill>
        </p:spPr>
      </p:pic>
      <p:sp>
        <p:nvSpPr>
          <p:cNvPr id="13" name="TekstSylinder 12">
            <a:extLst>
              <a:ext uri="{FF2B5EF4-FFF2-40B4-BE49-F238E27FC236}">
                <a16:creationId xmlns:a16="http://schemas.microsoft.com/office/drawing/2014/main" id="{06728311-EE65-4EEB-BB77-976C2E4FE3EC}"/>
              </a:ext>
            </a:extLst>
          </p:cNvPr>
          <p:cNvSpPr txBox="1"/>
          <p:nvPr/>
        </p:nvSpPr>
        <p:spPr>
          <a:xfrm>
            <a:off x="206399" y="1846634"/>
            <a:ext cx="3630955" cy="3217735"/>
          </a:xfrm>
          <a:prstGeom prst="rect">
            <a:avLst/>
          </a:prstGeom>
        </p:spPr>
        <p:txBody>
          <a:bodyPr vert="horz" lIns="91440" tIns="45720" rIns="91440" bIns="45720" rtlCol="0">
            <a:normAutofit/>
          </a:bodyPr>
          <a:lstStyle/>
          <a:p>
            <a:pPr>
              <a:lnSpc>
                <a:spcPct val="140000"/>
              </a:lnSpc>
              <a:spcBef>
                <a:spcPts val="1000"/>
              </a:spcBef>
              <a:buClr>
                <a:srgbClr val="0E6DAD"/>
              </a:buClr>
            </a:pPr>
            <a:endParaRPr lang="nb-NO" sz="600" kern="1200" dirty="0">
              <a:solidFill>
                <a:srgbClr val="3F464B"/>
              </a:solidFill>
              <a:latin typeface="Calibri" panose="020F0502020204030204" pitchFamily="34" charset="0"/>
              <a:ea typeface="Open Sans" charset="0"/>
              <a:cs typeface="Calibri" panose="020F0502020204030204" pitchFamily="34" charset="0"/>
            </a:endParaRPr>
          </a:p>
          <a:p>
            <a:pPr>
              <a:lnSpc>
                <a:spcPct val="140000"/>
              </a:lnSpc>
              <a:spcBef>
                <a:spcPts val="1000"/>
              </a:spcBef>
              <a:buClr>
                <a:srgbClr val="0E6DAD"/>
              </a:buClr>
            </a:pPr>
            <a:endParaRPr lang="nb-NO" sz="600" kern="1200" dirty="0">
              <a:solidFill>
                <a:srgbClr val="3F464B"/>
              </a:solidFill>
              <a:latin typeface="Calibri" panose="020F0502020204030204" pitchFamily="34" charset="0"/>
              <a:ea typeface="Open Sans" charset="0"/>
              <a:cs typeface="Calibri" panose="020F0502020204030204" pitchFamily="34" charset="0"/>
            </a:endParaRPr>
          </a:p>
          <a:p>
            <a:pPr>
              <a:lnSpc>
                <a:spcPct val="140000"/>
              </a:lnSpc>
              <a:spcBef>
                <a:spcPts val="1000"/>
              </a:spcBef>
              <a:buClr>
                <a:srgbClr val="0E6DAD"/>
              </a:buClr>
            </a:pPr>
            <a:r>
              <a:rPr lang="nb-NO" sz="1600" b="1" u="sng" dirty="0">
                <a:solidFill>
                  <a:srgbClr val="3F464B"/>
                </a:solidFill>
                <a:latin typeface="Calibri" panose="020F0502020204030204" pitchFamily="34" charset="0"/>
                <a:ea typeface="Open Sans" charset="0"/>
                <a:cs typeface="Calibri" panose="020F0502020204030204" pitchFamily="34" charset="0"/>
              </a:rPr>
              <a:t>Bærekraft forutsetter 3 dimensjoner:</a:t>
            </a:r>
            <a:endParaRPr lang="nb-NO" sz="1600" u="sng" kern="1200" dirty="0">
              <a:solidFill>
                <a:srgbClr val="3F464B"/>
              </a:solidFill>
              <a:latin typeface="Calibri" panose="020F0502020204030204" pitchFamily="34" charset="0"/>
              <a:ea typeface="Open Sans" charset="0"/>
              <a:cs typeface="Calibri" panose="020F0502020204030204" pitchFamily="34" charset="0"/>
            </a:endParaRPr>
          </a:p>
          <a:p>
            <a:pPr>
              <a:lnSpc>
                <a:spcPct val="140000"/>
              </a:lnSpc>
              <a:spcBef>
                <a:spcPts val="1000"/>
              </a:spcBef>
              <a:buClr>
                <a:srgbClr val="0E6DAD"/>
              </a:buClr>
            </a:pPr>
            <a:r>
              <a:rPr lang="nb-NO" kern="1200" dirty="0">
                <a:latin typeface="Calibri" panose="020F0502020204030204" pitchFamily="34" charset="0"/>
                <a:ea typeface="Open Sans" charset="0"/>
                <a:cs typeface="Calibri" panose="020F0502020204030204" pitchFamily="34" charset="0"/>
              </a:rPr>
              <a:t>1. KLIMA OG MILJØ</a:t>
            </a:r>
          </a:p>
          <a:p>
            <a:pPr>
              <a:lnSpc>
                <a:spcPct val="140000"/>
              </a:lnSpc>
              <a:spcBef>
                <a:spcPts val="1000"/>
              </a:spcBef>
              <a:buClr>
                <a:srgbClr val="0E6DAD"/>
              </a:buClr>
            </a:pPr>
            <a:r>
              <a:rPr lang="nb-NO" kern="1200" dirty="0">
                <a:latin typeface="Calibri" panose="020F0502020204030204" pitchFamily="34" charset="0"/>
                <a:ea typeface="Open Sans" charset="0"/>
                <a:cs typeface="Calibri" panose="020F0502020204030204" pitchFamily="34" charset="0"/>
              </a:rPr>
              <a:t>2. SOSIALE FORHOLD</a:t>
            </a:r>
          </a:p>
          <a:p>
            <a:pPr>
              <a:lnSpc>
                <a:spcPct val="140000"/>
              </a:lnSpc>
              <a:spcBef>
                <a:spcPts val="1000"/>
              </a:spcBef>
              <a:buClr>
                <a:srgbClr val="0E6DAD"/>
              </a:buClr>
            </a:pPr>
            <a:r>
              <a:rPr lang="nb-NO" kern="1200" dirty="0">
                <a:latin typeface="Calibri" panose="020F0502020204030204" pitchFamily="34" charset="0"/>
                <a:ea typeface="Open Sans" charset="0"/>
                <a:cs typeface="Calibri" panose="020F0502020204030204" pitchFamily="34" charset="0"/>
              </a:rPr>
              <a:t>3. ØKONOMI</a:t>
            </a:r>
          </a:p>
          <a:p>
            <a:pPr>
              <a:lnSpc>
                <a:spcPct val="140000"/>
              </a:lnSpc>
              <a:spcBef>
                <a:spcPts val="1000"/>
              </a:spcBef>
              <a:buClr>
                <a:srgbClr val="0E6DAD"/>
              </a:buClr>
            </a:pPr>
            <a:endParaRPr lang="nb-NO" sz="1100" b="1" kern="1200" dirty="0">
              <a:solidFill>
                <a:srgbClr val="3F464B"/>
              </a:solidFill>
              <a:latin typeface="Calibri" panose="020F0502020204030204" pitchFamily="34" charset="0"/>
              <a:ea typeface="Open Sans" charset="0"/>
              <a:cs typeface="Calibri" panose="020F0502020204030204" pitchFamily="34" charset="0"/>
            </a:endParaRPr>
          </a:p>
        </p:txBody>
      </p:sp>
    </p:spTree>
    <p:extLst>
      <p:ext uri="{BB962C8B-B14F-4D97-AF65-F5344CB8AC3E}">
        <p14:creationId xmlns:p14="http://schemas.microsoft.com/office/powerpoint/2010/main" val="18424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9368AF3-6439-4A51-BD98-83084DB9409D}"/>
              </a:ext>
            </a:extLst>
          </p:cNvPr>
          <p:cNvSpPr>
            <a:spLocks noGrp="1"/>
          </p:cNvSpPr>
          <p:nvPr>
            <p:ph type="title"/>
          </p:nvPr>
        </p:nvSpPr>
        <p:spPr>
          <a:xfrm>
            <a:off x="839788" y="457200"/>
            <a:ext cx="3932237" cy="1600200"/>
          </a:xfrm>
        </p:spPr>
        <p:txBody>
          <a:bodyPr>
            <a:normAutofit fontScale="90000"/>
          </a:bodyPr>
          <a:lstStyle/>
          <a:p>
            <a:r>
              <a:rPr lang="en-US" dirty="0"/>
              <a:t>Brønnøy </a:t>
            </a:r>
            <a:r>
              <a:rPr lang="en-US" dirty="0" err="1"/>
              <a:t>kommune</a:t>
            </a:r>
            <a:r>
              <a:rPr lang="en-US" dirty="0"/>
              <a:t> har </a:t>
            </a:r>
            <a:r>
              <a:rPr lang="en-US" dirty="0" err="1"/>
              <a:t>vært</a:t>
            </a:r>
            <a:r>
              <a:rPr lang="en-US" dirty="0"/>
              <a:t> med </a:t>
            </a:r>
            <a:r>
              <a:rPr lang="en-US" dirty="0" err="1"/>
              <a:t>i</a:t>
            </a:r>
            <a:r>
              <a:rPr lang="en-US" dirty="0"/>
              <a:t> </a:t>
            </a:r>
            <a:r>
              <a:rPr lang="en-US" dirty="0" err="1"/>
              <a:t>nettverket</a:t>
            </a:r>
            <a:r>
              <a:rPr lang="en-US" dirty="0"/>
              <a:t> </a:t>
            </a:r>
            <a:r>
              <a:rPr lang="en-US" dirty="0" err="1"/>
              <a:t>Sunne</a:t>
            </a:r>
            <a:r>
              <a:rPr lang="en-US" dirty="0"/>
              <a:t> </a:t>
            </a:r>
            <a:r>
              <a:rPr lang="en-US" dirty="0" err="1"/>
              <a:t>Kommuner</a:t>
            </a:r>
            <a:r>
              <a:rPr lang="en-US" dirty="0"/>
              <a:t> over </a:t>
            </a:r>
            <a:r>
              <a:rPr lang="en-US" dirty="0" err="1"/>
              <a:t>flere</a:t>
            </a:r>
            <a:r>
              <a:rPr lang="en-US" dirty="0"/>
              <a:t> </a:t>
            </a:r>
            <a:r>
              <a:rPr lang="en-US" dirty="0" err="1"/>
              <a:t>år</a:t>
            </a:r>
            <a:r>
              <a:rPr lang="en-US" dirty="0"/>
              <a:t>.</a:t>
            </a:r>
          </a:p>
        </p:txBody>
      </p:sp>
      <p:pic>
        <p:nvPicPr>
          <p:cNvPr id="6" name="Bilde 5" descr="Et bilde som inneholder tekst&#10;&#10;Automatisk generert beskrivelse">
            <a:extLst>
              <a:ext uri="{FF2B5EF4-FFF2-40B4-BE49-F238E27FC236}">
                <a16:creationId xmlns:a16="http://schemas.microsoft.com/office/drawing/2014/main" id="{004B13D6-9729-477D-9F76-BF1D331D4FD5}"/>
              </a:ext>
            </a:extLst>
          </p:cNvPr>
          <p:cNvPicPr>
            <a:picLocks noChangeAspect="1"/>
          </p:cNvPicPr>
          <p:nvPr/>
        </p:nvPicPr>
        <p:blipFill rotWithShape="1">
          <a:blip r:embed="rId2"/>
          <a:srcRect l="5997" r="6498" b="-1"/>
          <a:stretch/>
        </p:blipFill>
        <p:spPr>
          <a:xfrm>
            <a:off x="5183188" y="987425"/>
            <a:ext cx="6172200" cy="4708309"/>
          </a:xfrm>
          <a:prstGeom prst="rect">
            <a:avLst/>
          </a:prstGeom>
          <a:noFill/>
        </p:spPr>
      </p:pic>
      <p:sp>
        <p:nvSpPr>
          <p:cNvPr id="24" name="Text Placeholder 3">
            <a:extLst>
              <a:ext uri="{FF2B5EF4-FFF2-40B4-BE49-F238E27FC236}">
                <a16:creationId xmlns:a16="http://schemas.microsoft.com/office/drawing/2014/main" id="{AFDDB1EB-572D-43C7-9BBB-68C0A2150E27}"/>
              </a:ext>
            </a:extLst>
          </p:cNvPr>
          <p:cNvSpPr>
            <a:spLocks noGrp="1"/>
          </p:cNvSpPr>
          <p:nvPr>
            <p:ph type="body" sz="half" idx="2"/>
          </p:nvPr>
        </p:nvSpPr>
        <p:spPr>
          <a:xfrm>
            <a:off x="839788" y="2230654"/>
            <a:ext cx="3932237" cy="3465080"/>
          </a:xfrm>
        </p:spPr>
        <p:txBody>
          <a:bodyPr>
            <a:normAutofit/>
          </a:bodyPr>
          <a:lstStyle/>
          <a:p>
            <a:r>
              <a:rPr lang="nb-NO" dirty="0"/>
              <a:t>Sunne kommuner jobber for å skape lokalsamfunn som er gode å leve i, for alle. Vi er til for kommuner og fylkeskommuner som setter folkehelse høyt i sin samfunnsplanlegging, og med en helhetlig tilnærming til helse brenner vi for å implementere FNs bærekraftsmål lokalt. </a:t>
            </a:r>
            <a:r>
              <a:rPr lang="nb-NO" dirty="0">
                <a:hlinkClick r:id="rId3"/>
              </a:rPr>
              <a:t>Sunne kommuner er del av </a:t>
            </a:r>
            <a:r>
              <a:rPr lang="nb-NO" dirty="0" err="1">
                <a:hlinkClick r:id="rId3"/>
              </a:rPr>
              <a:t>WHOs</a:t>
            </a:r>
            <a:r>
              <a:rPr lang="nb-NO" dirty="0">
                <a:hlinkClick r:id="rId3"/>
              </a:rPr>
              <a:t> </a:t>
            </a:r>
            <a:r>
              <a:rPr lang="nb-NO" dirty="0" err="1">
                <a:hlinkClick r:id="rId3"/>
              </a:rPr>
              <a:t>Healthy</a:t>
            </a:r>
            <a:r>
              <a:rPr lang="nb-NO" dirty="0">
                <a:hlinkClick r:id="rId3"/>
              </a:rPr>
              <a:t> </a:t>
            </a:r>
            <a:r>
              <a:rPr lang="nb-NO" dirty="0" err="1">
                <a:hlinkClick r:id="rId3"/>
              </a:rPr>
              <a:t>Cities</a:t>
            </a:r>
            <a:r>
              <a:rPr lang="nb-NO" dirty="0">
                <a:hlinkClick r:id="rId3"/>
              </a:rPr>
              <a:t>-nettverket.</a:t>
            </a:r>
            <a:endParaRPr lang="en-US" dirty="0"/>
          </a:p>
        </p:txBody>
      </p:sp>
    </p:spTree>
    <p:extLst>
      <p:ext uri="{BB962C8B-B14F-4D97-AF65-F5344CB8AC3E}">
        <p14:creationId xmlns:p14="http://schemas.microsoft.com/office/powerpoint/2010/main" val="9323627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BRO.pptx" id="{CCD22931-64C8-481C-B8D2-6ABAB3F130B3}" vid="{6E768679-29DC-4B67-ACFF-F97877EADB1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6C6F633D740144589454E6DC5320E68" ma:contentTypeVersion="4" ma:contentTypeDescription="Opprett et nytt dokument." ma:contentTypeScope="" ma:versionID="f2780b4bc09cc504039c6e8a1c25b5ae">
  <xsd:schema xmlns:xsd="http://www.w3.org/2001/XMLSchema" xmlns:xs="http://www.w3.org/2001/XMLSchema" xmlns:p="http://schemas.microsoft.com/office/2006/metadata/properties" xmlns:ns2="cf337dcb-66f7-4e7c-a16f-5bea594ebf78" targetNamespace="http://schemas.microsoft.com/office/2006/metadata/properties" ma:root="true" ma:fieldsID="55a0df40005e399f67e5492bc5e776b5" ns2:_="">
    <xsd:import namespace="cf337dcb-66f7-4e7c-a16f-5bea594ebf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337dcb-66f7-4e7c-a16f-5bea594eb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97765C-8C72-4B7B-926B-217A4B1A5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337dcb-66f7-4e7c-a16f-5bea594eb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55638F-3460-4C99-AA99-EA4656BE05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f337dcb-66f7-4e7c-a16f-5bea594ebf78"/>
    <ds:schemaRef ds:uri="http://www.w3.org/XML/1998/namespace"/>
    <ds:schemaRef ds:uri="http://purl.org/dc/dcmitype/"/>
  </ds:schemaRefs>
</ds:datastoreItem>
</file>

<file path=customXml/itemProps3.xml><?xml version="1.0" encoding="utf-8"?>
<ds:datastoreItem xmlns:ds="http://schemas.openxmlformats.org/officeDocument/2006/customXml" ds:itemID="{8B9E9C70-58FD-4E7F-B2ED-33A48713EF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1530</TotalTime>
  <Words>3984</Words>
  <Application>Microsoft Office PowerPoint</Application>
  <PresentationFormat>Widescreen</PresentationFormat>
  <Paragraphs>1429</Paragraphs>
  <Slides>22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22</vt:i4>
      </vt:variant>
    </vt:vector>
  </HeadingPairs>
  <TitlesOfParts>
    <vt:vector size="26" baseType="lpstr">
      <vt:lpstr>Arial</vt:lpstr>
      <vt:lpstr>Cabin</vt:lpstr>
      <vt:lpstr>Calibri</vt:lpstr>
      <vt:lpstr>Office-tema</vt:lpstr>
      <vt:lpstr>Bærekraftig økonomisk handlingsplan  for Brønnøy Kommune</vt:lpstr>
      <vt:lpstr>Agenda</vt:lpstr>
      <vt:lpstr>1. Innledning</vt:lpstr>
      <vt:lpstr>«Om oss» i  Brønnøy</vt:lpstr>
      <vt:lpstr>Kommunevåpenet til Brønnøy kommune er en varde, som skal symbolisere at Brønnøy kommune ønsker å være en veiviser og foregangskommune. </vt:lpstr>
      <vt:lpstr>PowerPoint-presentasjon</vt:lpstr>
      <vt:lpstr>For å kunne håndtere disse utfordringene, må Brønnøy kommune lykkes med:</vt:lpstr>
      <vt:lpstr>«Bærekraftig utvikling, er en utvikling som tilfredsstiller dagens behov, uten å ødelegge fremtidige generasjoners muligheter til å tilfredsstille sin behov». </vt:lpstr>
      <vt:lpstr>Brønnøy kommune har vært med i nettverket Sunne Kommuner over flere år.</vt:lpstr>
      <vt:lpstr>Hvis Brønnøy kommune skal være en bærekraftig organisasjon,  må vi ha en bærekraftig økonomi i bunn. </vt:lpstr>
      <vt:lpstr>PowerPoint-presentasjon</vt:lpstr>
      <vt:lpstr>Det blir flere eldre og færre unge i Brønnøy kommune i årene fremover.   Hvordan skal Brønnøy kommune møte denne utfordringen? </vt:lpstr>
      <vt:lpstr>PowerPoint-presentasjon</vt:lpstr>
      <vt:lpstr>PowerPoint-presentasjon</vt:lpstr>
      <vt:lpstr>PowerPoint-presentasjon</vt:lpstr>
      <vt:lpstr>PowerPoint-presentasjon</vt:lpstr>
      <vt:lpstr>PowerPoint-presentasjon</vt:lpstr>
      <vt:lpstr>PowerPoint-presentasjon</vt:lpstr>
      <vt:lpstr>Prosjektplan</vt:lpstr>
      <vt:lpstr>5. Neste steg…</vt:lpstr>
      <vt:lpstr>Kartet som viser rett vei…</vt:lpstr>
      <vt:lpstr>Viktige avklaringer og beslutninger…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Bærekraftig økonomisk handlingsplan  for Brønnøy Kommune</dc:title>
  <dc:creator>Kjell Rune Stavang</dc:creator>
  <cp:lastModifiedBy>Aina Slotterøy</cp:lastModifiedBy>
  <cp:revision>19</cp:revision>
  <dcterms:created xsi:type="dcterms:W3CDTF">2021-01-28T09:28:11Z</dcterms:created>
  <dcterms:modified xsi:type="dcterms:W3CDTF">2021-11-30T12:24:17Z</dcterms:modified>
</cp:coreProperties>
</file>